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1" roundtripDataSignature="AMtx7mgAHuJDA2XBqw4cO5zvPmmXtbZpm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82537953-E571-40B7-9AE1-2E156E07D183}">
  <a:tblStyle styleId="{82537953-E571-40B7-9AE1-2E156E07D183}"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b="off" i="off"/>
      <a:tcStyle>
        <a:tcBdr/>
        <a:fill>
          <a:solidFill>
            <a:srgbClr val="D0DEEF"/>
          </a:solidFill>
        </a:fill>
      </a:tcStyle>
    </a:band1H>
    <a:band2H>
      <a:tcTxStyle b="off" i="off"/>
      <a:tcStyle>
        <a:tcBdr/>
      </a:tcStyle>
    </a:band2H>
    <a:band1V>
      <a:tcTxStyle b="off" i="off"/>
      <a:tcStyle>
        <a:tcBdr/>
        <a:fill>
          <a:solidFill>
            <a:srgbClr val="D0DEE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9EA4553E-74CA-458B-B315-DAD0A1C40A42}"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96" y="-4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51"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8123778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6" name="Google Shape;76;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1" name="Google Shape;191;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8" name="Google Shape;20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4" name="Google Shape;22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9" name="Google Shape;23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58" name="Google Shape;258;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5" name="Google Shape;27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92" name="Google Shape;292;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9" name="Google Shape;30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6" name="Google Shape;326;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43" name="Google Shape;343;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60" name="Google Shape;360;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78" name="Google Shape;378;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96" name="Google Shape;396;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13" name="Google Shape;41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30" name="Google Shape;43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Google Shape;446;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47" name="Google Shape;447;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64" name="Google Shape;464;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81" name="Google Shape;481;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99" name="Google Shape;499;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4"/>
        <p:cNvGrpSpPr/>
        <p:nvPr/>
      </p:nvGrpSpPr>
      <p:grpSpPr>
        <a:xfrm>
          <a:off x="0" y="0"/>
          <a:ext cx="0" cy="0"/>
          <a:chOff x="0" y="0"/>
          <a:chExt cx="0" cy="0"/>
        </a:xfrm>
      </p:grpSpPr>
      <p:sp>
        <p:nvSpPr>
          <p:cNvPr id="515" name="Google Shape;515;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16" name="Google Shape;516;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7" name="Google Shape;97;p4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1"/>
        <p:cNvGrpSpPr/>
        <p:nvPr/>
      </p:nvGrpSpPr>
      <p:grpSpPr>
        <a:xfrm>
          <a:off x="0" y="0"/>
          <a:ext cx="0" cy="0"/>
          <a:chOff x="0" y="0"/>
          <a:chExt cx="0" cy="0"/>
        </a:xfrm>
      </p:grpSpPr>
      <p:sp>
        <p:nvSpPr>
          <p:cNvPr id="532" name="Google Shape;532;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33" name="Google Shape;533;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9"/>
        <p:cNvGrpSpPr/>
        <p:nvPr/>
      </p:nvGrpSpPr>
      <p:grpSpPr>
        <a:xfrm>
          <a:off x="0" y="0"/>
          <a:ext cx="0" cy="0"/>
          <a:chOff x="0" y="0"/>
          <a:chExt cx="0" cy="0"/>
        </a:xfrm>
      </p:grpSpPr>
      <p:sp>
        <p:nvSpPr>
          <p:cNvPr id="550" name="Google Shape;55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51" name="Google Shape;55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6"/>
        <p:cNvGrpSpPr/>
        <p:nvPr/>
      </p:nvGrpSpPr>
      <p:grpSpPr>
        <a:xfrm>
          <a:off x="0" y="0"/>
          <a:ext cx="0" cy="0"/>
          <a:chOff x="0" y="0"/>
          <a:chExt cx="0" cy="0"/>
        </a:xfrm>
      </p:grpSpPr>
      <p:sp>
        <p:nvSpPr>
          <p:cNvPr id="567" name="Google Shape;5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68" name="Google Shape;56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85" name="Google Shape;58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02" name="Google Shape;602;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Google Shape;618;p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19" name="Google Shape;619;p4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
        <p:cNvGrpSpPr/>
        <p:nvPr/>
      </p:nvGrpSpPr>
      <p:grpSpPr>
        <a:xfrm>
          <a:off x="0" y="0"/>
          <a:ext cx="0" cy="0"/>
          <a:chOff x="0" y="0"/>
          <a:chExt cx="0" cy="0"/>
        </a:xfrm>
      </p:grpSpPr>
      <p:sp>
        <p:nvSpPr>
          <p:cNvPr id="626" name="Google Shape;626;p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27" name="Google Shape;627;p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Google Shape;643;p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44" name="Google Shape;644;p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p5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61" name="Google Shape;661;p5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p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68" name="Google Shape;668;p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0" name="Google Shape;140;p4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3"/>
        <p:cNvGrpSpPr/>
        <p:nvPr/>
      </p:nvGrpSpPr>
      <p:grpSpPr>
        <a:xfrm>
          <a:off x="0" y="0"/>
          <a:ext cx="0" cy="0"/>
          <a:chOff x="0" y="0"/>
          <a:chExt cx="0" cy="0"/>
        </a:xfrm>
      </p:grpSpPr>
      <p:sp>
        <p:nvSpPr>
          <p:cNvPr id="684" name="Google Shape;684;p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85" name="Google Shape;685;p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Google Shape;701;p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02" name="Google Shape;702;p5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p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10" name="Google Shape;710;p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Google Shape;726;p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27" name="Google Shape;727;p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5"/>
        <p:cNvGrpSpPr/>
        <p:nvPr/>
      </p:nvGrpSpPr>
      <p:grpSpPr>
        <a:xfrm>
          <a:off x="0" y="0"/>
          <a:ext cx="0" cy="0"/>
          <a:chOff x="0" y="0"/>
          <a:chExt cx="0" cy="0"/>
        </a:xfrm>
      </p:grpSpPr>
      <p:sp>
        <p:nvSpPr>
          <p:cNvPr id="746" name="Google Shape;746;p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47" name="Google Shape;747;p5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Google Shape;754;p5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55" name="Google Shape;755;p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9" name="Google Shape;149;p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9" name="Google Shape;159;p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8" name="Google Shape;168;p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8" name="Google Shape;178;p4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5" name="Google Shape;185;p4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11"/>
        <p:cNvGrpSpPr/>
        <p:nvPr/>
      </p:nvGrpSpPr>
      <p:grpSpPr>
        <a:xfrm>
          <a:off x="0" y="0"/>
          <a:ext cx="0" cy="0"/>
          <a:chOff x="0" y="0"/>
          <a:chExt cx="0" cy="0"/>
        </a:xfrm>
      </p:grpSpPr>
      <p:sp>
        <p:nvSpPr>
          <p:cNvPr id="12" name="Google Shape;12;p2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4" name="Google Shape;14;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68"/>
        <p:cNvGrpSpPr/>
        <p:nvPr/>
      </p:nvGrpSpPr>
      <p:grpSpPr>
        <a:xfrm>
          <a:off x="0" y="0"/>
          <a:ext cx="0" cy="0"/>
          <a:chOff x="0" y="0"/>
          <a:chExt cx="0" cy="0"/>
        </a:xfrm>
      </p:grpSpPr>
      <p:sp>
        <p:nvSpPr>
          <p:cNvPr id="69" name="Google Shape;69;p3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3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17"/>
        <p:cNvGrpSpPr/>
        <p:nvPr/>
      </p:nvGrpSpPr>
      <p:grpSpPr>
        <a:xfrm>
          <a:off x="0" y="0"/>
          <a:ext cx="0" cy="0"/>
          <a:chOff x="0" y="0"/>
          <a:chExt cx="0" cy="0"/>
        </a:xfrm>
      </p:grpSpPr>
      <p:sp>
        <p:nvSpPr>
          <p:cNvPr id="18" name="Google Shape;18;p2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23"/>
        <p:cNvGrpSpPr/>
        <p:nvPr/>
      </p:nvGrpSpPr>
      <p:grpSpPr>
        <a:xfrm>
          <a:off x="0" y="0"/>
          <a:ext cx="0" cy="0"/>
          <a:chOff x="0" y="0"/>
          <a:chExt cx="0" cy="0"/>
        </a:xfrm>
      </p:grpSpPr>
      <p:sp>
        <p:nvSpPr>
          <p:cNvPr id="24" name="Google Shape;24;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3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30"/>
        <p:cNvGrpSpPr/>
        <p:nvPr/>
      </p:nvGrpSpPr>
      <p:grpSpPr>
        <a:xfrm>
          <a:off x="0" y="0"/>
          <a:ext cx="0" cy="0"/>
          <a:chOff x="0" y="0"/>
          <a:chExt cx="0" cy="0"/>
        </a:xfrm>
      </p:grpSpPr>
      <p:sp>
        <p:nvSpPr>
          <p:cNvPr id="31" name="Google Shape;31;p3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3" name="Google Shape;33;p3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3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3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39"/>
        <p:cNvGrpSpPr/>
        <p:nvPr/>
      </p:nvGrpSpPr>
      <p:grpSpPr>
        <a:xfrm>
          <a:off x="0" y="0"/>
          <a:ext cx="0" cy="0"/>
          <a:chOff x="0" y="0"/>
          <a:chExt cx="0" cy="0"/>
        </a:xfrm>
      </p:grpSpPr>
      <p:sp>
        <p:nvSpPr>
          <p:cNvPr id="40" name="Google Shape;40;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44"/>
        <p:cNvGrpSpPr/>
        <p:nvPr/>
      </p:nvGrpSpPr>
      <p:grpSpPr>
        <a:xfrm>
          <a:off x="0" y="0"/>
          <a:ext cx="0" cy="0"/>
          <a:chOff x="0" y="0"/>
          <a:chExt cx="0" cy="0"/>
        </a:xfrm>
      </p:grpSpPr>
      <p:sp>
        <p:nvSpPr>
          <p:cNvPr id="45" name="Google Shape;45;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48"/>
        <p:cNvGrpSpPr/>
        <p:nvPr/>
      </p:nvGrpSpPr>
      <p:grpSpPr>
        <a:xfrm>
          <a:off x="0" y="0"/>
          <a:ext cx="0" cy="0"/>
          <a:chOff x="0" y="0"/>
          <a:chExt cx="0" cy="0"/>
        </a:xfrm>
      </p:grpSpPr>
      <p:sp>
        <p:nvSpPr>
          <p:cNvPr id="49" name="Google Shape;49;p3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3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1" name="Google Shape;51;p3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2" name="Google Shape;52;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55"/>
        <p:cNvGrpSpPr/>
        <p:nvPr/>
      </p:nvGrpSpPr>
      <p:grpSpPr>
        <a:xfrm>
          <a:off x="0" y="0"/>
          <a:ext cx="0" cy="0"/>
          <a:chOff x="0" y="0"/>
          <a:chExt cx="0" cy="0"/>
        </a:xfrm>
      </p:grpSpPr>
      <p:sp>
        <p:nvSpPr>
          <p:cNvPr id="56" name="Google Shape;56;p3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35"/>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8" name="Google Shape;58;p3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62"/>
        <p:cNvGrpSpPr/>
        <p:nvPr/>
      </p:nvGrpSpPr>
      <p:grpSpPr>
        <a:xfrm>
          <a:off x="0" y="0"/>
          <a:ext cx="0" cy="0"/>
          <a:chOff x="0" y="0"/>
          <a:chExt cx="0" cy="0"/>
        </a:xfrm>
      </p:grpSpPr>
      <p:sp>
        <p:nvSpPr>
          <p:cNvPr id="63" name="Google Shape;63;p3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3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 name="Google Shape;65;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5.jp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4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jp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38"/>
          <p:cNvSpPr txBox="1">
            <a:spLocks noGrp="1"/>
          </p:cNvSpPr>
          <p:nvPr>
            <p:ph type="title"/>
          </p:nvPr>
        </p:nvSpPr>
        <p:spPr>
          <a:xfrm>
            <a:off x="865632" y="482358"/>
            <a:ext cx="11478338" cy="2852737"/>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SzPts val="6000"/>
              <a:buNone/>
            </a:pPr>
            <a:r>
              <a:rPr lang="fr-FR" sz="2268"/>
              <a:t>Plans de prévention du bruit dans l’environnement de la Communauté d’agglomération de GrandAngoulême et des communes d’Angoulême, Soyaux,  Gond-Pontouvre, Champniers, L’Isle d’Espagnac</a:t>
            </a:r>
            <a:br>
              <a:rPr lang="fr-FR" sz="2268"/>
            </a:br>
            <a:r>
              <a:rPr lang="fr-FR" sz="2268"/>
              <a:t/>
            </a:r>
            <a:br>
              <a:rPr lang="fr-FR" sz="2268"/>
            </a:br>
            <a:r>
              <a:rPr lang="fr-FR" sz="2268"/>
              <a:t>Échéance 2018-2023 pour les voiries supportant un trafic journalier moyen de plus de 8200 véhicules / jour</a:t>
            </a:r>
            <a:br>
              <a:rPr lang="fr-FR" sz="2268"/>
            </a:br>
            <a:r>
              <a:rPr lang="fr-FR" sz="2268"/>
              <a:t/>
            </a:r>
            <a:br>
              <a:rPr lang="fr-FR" sz="2268"/>
            </a:br>
            <a:r>
              <a:rPr lang="fr-FR" sz="2268"/>
              <a:t>Actions préventives et curatives réalisées ou prévues</a:t>
            </a:r>
            <a:endParaRPr sz="2268"/>
          </a:p>
        </p:txBody>
      </p:sp>
      <p:sp>
        <p:nvSpPr>
          <p:cNvPr id="79" name="Google Shape;79;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1</a:t>
            </a:fld>
            <a:endParaRPr/>
          </a:p>
        </p:txBody>
      </p:sp>
      <p:pic>
        <p:nvPicPr>
          <p:cNvPr id="80" name="Google Shape;80;p38"/>
          <p:cNvPicPr preferRelativeResize="0"/>
          <p:nvPr/>
        </p:nvPicPr>
        <p:blipFill rotWithShape="1">
          <a:blip r:embed="rId3">
            <a:alphaModFix/>
          </a:blip>
          <a:srcRect/>
          <a:stretch/>
        </p:blipFill>
        <p:spPr>
          <a:xfrm>
            <a:off x="4038600" y="3837995"/>
            <a:ext cx="2480935" cy="881334"/>
          </a:xfrm>
          <a:prstGeom prst="rect">
            <a:avLst/>
          </a:prstGeom>
          <a:noFill/>
          <a:ln>
            <a:noFill/>
          </a:ln>
        </p:spPr>
      </p:pic>
      <p:pic>
        <p:nvPicPr>
          <p:cNvPr id="81" name="Google Shape;81;p38"/>
          <p:cNvPicPr preferRelativeResize="0"/>
          <p:nvPr/>
        </p:nvPicPr>
        <p:blipFill rotWithShape="1">
          <a:blip r:embed="rId4">
            <a:alphaModFix/>
          </a:blip>
          <a:srcRect/>
          <a:stretch/>
        </p:blipFill>
        <p:spPr>
          <a:xfrm>
            <a:off x="3946031" y="4898458"/>
            <a:ext cx="1028069" cy="1241924"/>
          </a:xfrm>
          <a:prstGeom prst="rect">
            <a:avLst/>
          </a:prstGeom>
          <a:noFill/>
          <a:ln>
            <a:noFill/>
          </a:ln>
        </p:spPr>
      </p:pic>
      <p:pic>
        <p:nvPicPr>
          <p:cNvPr id="82" name="Google Shape;82;p38"/>
          <p:cNvPicPr preferRelativeResize="0"/>
          <p:nvPr/>
        </p:nvPicPr>
        <p:blipFill rotWithShape="1">
          <a:blip r:embed="rId5">
            <a:alphaModFix/>
          </a:blip>
          <a:srcRect/>
          <a:stretch/>
        </p:blipFill>
        <p:spPr>
          <a:xfrm>
            <a:off x="5311130" y="4851028"/>
            <a:ext cx="2587342" cy="1241924"/>
          </a:xfrm>
          <a:prstGeom prst="rect">
            <a:avLst/>
          </a:prstGeom>
          <a:noFill/>
          <a:ln>
            <a:noFill/>
          </a:ln>
        </p:spPr>
      </p:pic>
      <p:pic>
        <p:nvPicPr>
          <p:cNvPr id="83" name="Google Shape;83;p38"/>
          <p:cNvPicPr preferRelativeResize="0"/>
          <p:nvPr/>
        </p:nvPicPr>
        <p:blipFill rotWithShape="1">
          <a:blip r:embed="rId6">
            <a:alphaModFix/>
          </a:blip>
          <a:srcRect/>
          <a:stretch/>
        </p:blipFill>
        <p:spPr>
          <a:xfrm>
            <a:off x="1064668" y="5151098"/>
            <a:ext cx="2392950" cy="1159311"/>
          </a:xfrm>
          <a:prstGeom prst="rect">
            <a:avLst/>
          </a:prstGeom>
          <a:noFill/>
          <a:ln>
            <a:noFill/>
          </a:ln>
        </p:spPr>
      </p:pic>
      <p:pic>
        <p:nvPicPr>
          <p:cNvPr id="84" name="Google Shape;84;p38"/>
          <p:cNvPicPr preferRelativeResize="0"/>
          <p:nvPr/>
        </p:nvPicPr>
        <p:blipFill rotWithShape="1">
          <a:blip r:embed="rId7">
            <a:alphaModFix/>
          </a:blip>
          <a:srcRect/>
          <a:stretch/>
        </p:blipFill>
        <p:spPr>
          <a:xfrm>
            <a:off x="10717920" y="4770556"/>
            <a:ext cx="1154556" cy="1315599"/>
          </a:xfrm>
          <a:prstGeom prst="rect">
            <a:avLst/>
          </a:prstGeom>
          <a:noFill/>
          <a:ln>
            <a:noFill/>
          </a:ln>
        </p:spPr>
      </p:pic>
      <p:pic>
        <p:nvPicPr>
          <p:cNvPr id="85" name="Google Shape;85;p38"/>
          <p:cNvPicPr preferRelativeResize="0"/>
          <p:nvPr/>
        </p:nvPicPr>
        <p:blipFill rotWithShape="1">
          <a:blip r:embed="rId8">
            <a:alphaModFix/>
          </a:blip>
          <a:srcRect/>
          <a:stretch/>
        </p:blipFill>
        <p:spPr>
          <a:xfrm>
            <a:off x="8610600" y="4950903"/>
            <a:ext cx="1591505" cy="954903"/>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2"/>
          <p:cNvSpPr/>
          <p:nvPr/>
        </p:nvSpPr>
        <p:spPr>
          <a:xfrm>
            <a:off x="6257016" y="3238500"/>
            <a:ext cx="5617333" cy="3117850"/>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Bretagne / Croix Maillot :  </a:t>
            </a: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de chaussée section Intermarché / Croix Maillot en 2019 </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Réflexion bande cyclable et de la création d’un mini giratoire pour sécuriser la sortie d’Intermarché en 2020</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Bretagne / Halage </a:t>
            </a: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 Réfection de chaussée section Bretagne/Halage - Gain attendu : 2 dB(A)</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Proposition de zone 30km/h - Gain attendu : 2 dB(A)</a:t>
            </a:r>
            <a:endParaRPr sz="1200" b="0" i="0" u="none" strike="noStrike" cap="none">
              <a:solidFill>
                <a:srgbClr val="000000"/>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Etude d’insonorisation sur les bâtiments et proposition de travaux d’amélioration (Crèche Saint Cybard et Ecole Elémentaire Duruy)</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Halage / Bordeaux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création d'un SAS vélo au carrefour Barrouilhet en 2019</a:t>
            </a:r>
            <a:endParaRPr sz="1400" b="0" i="0" u="none" strike="noStrike" cap="none">
              <a:solidFill>
                <a:srgbClr val="000000"/>
              </a:solidFill>
              <a:latin typeface="Calibri"/>
              <a:ea typeface="Calibri"/>
              <a:cs typeface="Calibri"/>
              <a:sym typeface="Calibri"/>
            </a:endParaRPr>
          </a:p>
        </p:txBody>
      </p:sp>
      <p:sp>
        <p:nvSpPr>
          <p:cNvPr id="194" name="Google Shape;194;p22"/>
          <p:cNvSpPr/>
          <p:nvPr/>
        </p:nvSpPr>
        <p:spPr>
          <a:xfrm>
            <a:off x="6319567" y="700634"/>
            <a:ext cx="5617333" cy="2462632"/>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endParaRPr sz="14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1" i="0" u="sng" strike="noStrike" cap="none">
                <a:solidFill>
                  <a:schemeClr val="dk1"/>
                </a:solidFill>
                <a:latin typeface="Calibri"/>
                <a:ea typeface="Calibri"/>
                <a:cs typeface="Calibri"/>
                <a:sym typeface="Calibri"/>
              </a:rPr>
              <a:t>Secteur Bretagne / Croix Maillot</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Chaussée réfectionnée en 2017 section boulevard Bretagne/Intermarché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r>
              <a:rPr lang="fr-FR" sz="1400" b="1" i="0" u="sng" strike="noStrike" cap="none">
                <a:solidFill>
                  <a:schemeClr val="dk1"/>
                </a:solidFill>
                <a:latin typeface="Calibri"/>
                <a:ea typeface="Calibri"/>
                <a:cs typeface="Calibri"/>
                <a:sym typeface="Calibri"/>
              </a:rPr>
              <a:t>Secteur Bretagne / Halage</a:t>
            </a:r>
            <a:endParaRPr sz="1400" b="1"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 création d’un plateau surélevé</a:t>
            </a:r>
            <a:endParaRPr sz="14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1" i="0" u="sng" strike="noStrike" cap="none">
                <a:solidFill>
                  <a:schemeClr val="dk1"/>
                </a:solidFill>
                <a:latin typeface="Calibri"/>
                <a:ea typeface="Calibri"/>
                <a:cs typeface="Calibri"/>
                <a:sym typeface="Calibri"/>
              </a:rPr>
              <a:t>Secteur Croix Maillot / Limite communale</a:t>
            </a:r>
            <a:endParaRPr sz="1400" b="1" i="0" u="sng" strike="noStrike" cap="none">
              <a:solidFill>
                <a:srgbClr val="000000"/>
              </a:solidFill>
              <a:latin typeface="Calibri"/>
              <a:ea typeface="Calibri"/>
              <a:cs typeface="Calibri"/>
              <a:sym typeface="Calibri"/>
            </a:endParaRPr>
          </a:p>
          <a:p>
            <a:pPr marL="285750" marR="0" lvl="0" indent="-285750" algn="just" rtl="0">
              <a:lnSpc>
                <a:spcPct val="100000"/>
              </a:lnSpc>
              <a:spcBef>
                <a:spcPts val="0"/>
              </a:spcBef>
              <a:spcAft>
                <a:spcPts val="0"/>
              </a:spcAft>
              <a:buClr>
                <a:srgbClr val="000000"/>
              </a:buClr>
              <a:buSzPts val="1400"/>
              <a:buFont typeface="Arial"/>
              <a:buChar char="-"/>
            </a:pPr>
            <a:r>
              <a:rPr lang="fr-FR" sz="1400" b="0" i="0" u="none" strike="noStrike" cap="none">
                <a:solidFill>
                  <a:schemeClr val="dk1"/>
                </a:solidFill>
                <a:latin typeface="Calibri"/>
                <a:ea typeface="Calibri"/>
                <a:cs typeface="Calibri"/>
                <a:sym typeface="Calibri"/>
              </a:rPr>
              <a:t>Réfection de chaussée </a:t>
            </a:r>
            <a:r>
              <a:rPr lang="fr-FR" sz="1400" b="0" i="0" u="none" strike="noStrike" cap="none">
                <a:solidFill>
                  <a:srgbClr val="FF0000"/>
                </a:solidFill>
                <a:latin typeface="Calibri"/>
                <a:ea typeface="Calibri"/>
                <a:cs typeface="Calibri"/>
                <a:sym typeface="Calibri"/>
              </a:rPr>
              <a:t> </a:t>
            </a:r>
            <a:endParaRPr sz="1400" b="0" i="0" u="none" strike="noStrike" cap="none">
              <a:solidFill>
                <a:srgbClr val="000000"/>
              </a:solidFill>
              <a:latin typeface="Calibri"/>
              <a:ea typeface="Calibri"/>
              <a:cs typeface="Calibri"/>
              <a:sym typeface="Calibri"/>
            </a:endParaRPr>
          </a:p>
          <a:p>
            <a:pPr marL="285750" marR="0" lvl="0" indent="-285750" algn="just" rtl="0">
              <a:lnSpc>
                <a:spcPct val="100000"/>
              </a:lnSpc>
              <a:spcBef>
                <a:spcPts val="0"/>
              </a:spcBef>
              <a:spcAft>
                <a:spcPts val="0"/>
              </a:spcAft>
              <a:buClr>
                <a:srgbClr val="000000"/>
              </a:buClr>
              <a:buSzPts val="1400"/>
              <a:buFont typeface="Arial"/>
              <a:buChar char="-"/>
            </a:pPr>
            <a:r>
              <a:rPr lang="fr-FR" sz="1400" b="0" i="0" u="none" strike="noStrike" cap="none">
                <a:solidFill>
                  <a:schemeClr val="dk1"/>
                </a:solidFill>
                <a:latin typeface="Calibri"/>
                <a:ea typeface="Calibri"/>
                <a:cs typeface="Calibri"/>
                <a:sym typeface="Calibri"/>
              </a:rPr>
              <a:t>Proposition de zone 30km/h - Gain attendu : 2 dB(A) </a:t>
            </a:r>
            <a:endParaRPr sz="14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195" name="Google Shape;195;p22"/>
          <p:cNvSpPr/>
          <p:nvPr/>
        </p:nvSpPr>
        <p:spPr>
          <a:xfrm>
            <a:off x="322076" y="2647951"/>
            <a:ext cx="5602310" cy="3581400"/>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rue de Saintes, il est estimé que 459 personnes sont impactées par des dépassements de la norme réglementaire en matière de bruit sur 24 h.</a:t>
            </a:r>
            <a:endParaRPr sz="14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y a également 2 établissements d’enseignement soumis à un Lden compris entre 55 et 60 dB  pour le premier et 1 qui dépasse la norme de 68 dB. Ce dernier à un Ln Compris entre 60 et  65 db</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196" name="Google Shape;196;p22"/>
          <p:cNvGraphicFramePr/>
          <p:nvPr/>
        </p:nvGraphicFramePr>
        <p:xfrm>
          <a:off x="745557" y="3295068"/>
          <a:ext cx="4670675" cy="1287465"/>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180450">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t>Population impactée</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2130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Tranche décibel</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t>[55-60[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t>[60-65[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t>[65-70[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t>[70-75[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t>&gt;=75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t>&gt;=68</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1592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Lden (indicateur 24h)</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217</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140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414</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134</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459</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7900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Tranche décibels</a:t>
                      </a:r>
                      <a:endParaRPr sz="1400" u="none" strike="noStrike" cap="none"/>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Arial"/>
                          <a:ea typeface="Arial"/>
                          <a:cs typeface="Arial"/>
                          <a:sym typeface="Arial"/>
                        </a:rPr>
                        <a:t>[50-55[</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Arial"/>
                          <a:ea typeface="Arial"/>
                          <a:cs typeface="Arial"/>
                          <a:sym typeface="Arial"/>
                        </a:rPr>
                        <a:t>[55-60[</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t>[60-65[</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t>[65-70[</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Arial"/>
                          <a:ea typeface="Arial"/>
                          <a:cs typeface="Arial"/>
                          <a:sym typeface="Arial"/>
                        </a:rPr>
                        <a:t>&gt;=70</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Arial"/>
                          <a:ea typeface="Arial"/>
                          <a:cs typeface="Arial"/>
                          <a:sym typeface="Arial"/>
                        </a:rPr>
                        <a:t>&gt;=62</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17870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Ln (indicateur nuit)</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139</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489</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59</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197" name="Google Shape;197;p22"/>
          <p:cNvSpPr/>
          <p:nvPr/>
        </p:nvSpPr>
        <p:spPr>
          <a:xfrm>
            <a:off x="6525822" y="3355302"/>
            <a:ext cx="5079719" cy="225912"/>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198" name="Google Shape;198;p22"/>
          <p:cNvSpPr/>
          <p:nvPr/>
        </p:nvSpPr>
        <p:spPr>
          <a:xfrm>
            <a:off x="6525825" y="510906"/>
            <a:ext cx="5079718" cy="303329"/>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199" name="Google Shape;199;p22"/>
          <p:cNvSpPr/>
          <p:nvPr/>
        </p:nvSpPr>
        <p:spPr>
          <a:xfrm>
            <a:off x="571457" y="2935457"/>
            <a:ext cx="5018851" cy="227809"/>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Sensibilité au bruit  de la population</a:t>
            </a:r>
            <a:endParaRPr sz="1400" b="0" i="0" u="none" strike="noStrike" cap="none">
              <a:solidFill>
                <a:schemeClr val="dk1"/>
              </a:solidFill>
              <a:latin typeface="Calibri"/>
              <a:ea typeface="Calibri"/>
              <a:cs typeface="Calibri"/>
              <a:sym typeface="Calibri"/>
            </a:endParaRPr>
          </a:p>
        </p:txBody>
      </p:sp>
      <p:sp>
        <p:nvSpPr>
          <p:cNvPr id="200" name="Google Shape;200;p22"/>
          <p:cNvSpPr/>
          <p:nvPr/>
        </p:nvSpPr>
        <p:spPr>
          <a:xfrm>
            <a:off x="322076" y="529240"/>
            <a:ext cx="5602310" cy="1804657"/>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201" name="Google Shape;201;p22"/>
          <p:cNvSpPr/>
          <p:nvPr/>
        </p:nvSpPr>
        <p:spPr>
          <a:xfrm>
            <a:off x="571457" y="623881"/>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Gestionnaires de voirie</a:t>
            </a:r>
            <a:endParaRPr sz="1400" b="0" i="0" u="none" strike="noStrike" cap="none">
              <a:solidFill>
                <a:schemeClr val="dk1"/>
              </a:solidFill>
              <a:latin typeface="Calibri"/>
              <a:ea typeface="Calibri"/>
              <a:cs typeface="Calibri"/>
              <a:sym typeface="Calibri"/>
            </a:endParaRPr>
          </a:p>
        </p:txBody>
      </p:sp>
      <p:sp>
        <p:nvSpPr>
          <p:cNvPr id="202" name="Google Shape;202;p22"/>
          <p:cNvSpPr/>
          <p:nvPr/>
        </p:nvSpPr>
        <p:spPr>
          <a:xfrm>
            <a:off x="322076" y="50191"/>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21 : </a:t>
            </a:r>
            <a:r>
              <a:rPr lang="fr-FR" sz="1800" b="1" i="0" u="none" strike="noStrike" cap="none">
                <a:solidFill>
                  <a:schemeClr val="dk1"/>
                </a:solidFill>
                <a:latin typeface="Calibri"/>
                <a:ea typeface="Calibri"/>
                <a:cs typeface="Calibri"/>
                <a:sym typeface="Calibri"/>
              </a:rPr>
              <a:t>Rue de Saintes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203" name="Google Shape;203;p22"/>
          <p:cNvSpPr txBox="1">
            <a:spLocks noGrp="1"/>
          </p:cNvSpPr>
          <p:nvPr>
            <p:ph type="sldNum" idx="12"/>
          </p:nvPr>
        </p:nvSpPr>
        <p:spPr>
          <a:xfrm>
            <a:off x="9383461" y="6357464"/>
            <a:ext cx="2743200" cy="289624"/>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10</a:t>
            </a:fld>
            <a:endParaRPr>
              <a:latin typeface="Calibri"/>
              <a:ea typeface="Calibri"/>
              <a:cs typeface="Calibri"/>
              <a:sym typeface="Calibri"/>
            </a:endParaRPr>
          </a:p>
        </p:txBody>
      </p:sp>
      <p:sp>
        <p:nvSpPr>
          <p:cNvPr id="204" name="Google Shape;204;p22"/>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205" name="Google Shape;205;p22"/>
          <p:cNvPicPr preferRelativeResize="0"/>
          <p:nvPr/>
        </p:nvPicPr>
        <p:blipFill rotWithShape="1">
          <a:blip r:embed="rId3">
            <a:alphaModFix/>
          </a:blip>
          <a:srcRect/>
          <a:stretch/>
        </p:blipFill>
        <p:spPr>
          <a:xfrm>
            <a:off x="792556" y="1290082"/>
            <a:ext cx="636501" cy="61654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4"/>
          <p:cNvSpPr/>
          <p:nvPr/>
        </p:nvSpPr>
        <p:spPr>
          <a:xfrm>
            <a:off x="6371312" y="444137"/>
            <a:ext cx="5617333" cy="5725322"/>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1" i="0" u="sng"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1" i="0" u="sng"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1" i="0" u="sng"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D1000 - Wilson</a:t>
            </a:r>
            <a:endParaRPr sz="1200" b="1" i="0" u="sng"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Mise en place de Tourne à droite aux feux pour faciliter le déplacement des vélos à chaque carrefour à feux en 2017</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Wilson – Montauzier</a:t>
            </a: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Chaussée réfectionnée en 2012 - Plateau surélevé</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Mise en place de Tourne à droite pour faciliter le déplacement des vélos à chaque carrefour à feux en 2017</a:t>
            </a:r>
            <a:endParaRPr sz="12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Autorisation pour les cyclistes d’emprunter la voie bus dans le sens montant Montauzier vers la Colonne</a:t>
            </a:r>
            <a:endParaRPr sz="1400" b="0" i="0" u="none" strike="noStrike" cap="none">
              <a:solidFill>
                <a:srgbClr val="000000"/>
              </a:solidFill>
              <a:latin typeface="Arial"/>
              <a:ea typeface="Arial"/>
              <a:cs typeface="Arial"/>
              <a:sym typeface="Arial"/>
            </a:endParaRPr>
          </a:p>
          <a:p>
            <a:pPr marL="171450" marR="0" lvl="0" indent="-9525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Montauzier – Saintes</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Chaussée réfectionnée en 2012</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Mise en place de TAD pour facilit</a:t>
            </a:r>
            <a:r>
              <a:rPr lang="fr-FR" sz="1200">
                <a:solidFill>
                  <a:schemeClr val="dk1"/>
                </a:solidFill>
                <a:latin typeface="Calibri"/>
                <a:ea typeface="Calibri"/>
                <a:cs typeface="Calibri"/>
                <a:sym typeface="Calibri"/>
              </a:rPr>
              <a:t>er</a:t>
            </a:r>
            <a:r>
              <a:rPr lang="fr-FR" sz="1200" b="0" i="0" u="none" strike="noStrike" cap="none">
                <a:solidFill>
                  <a:schemeClr val="dk1"/>
                </a:solidFill>
                <a:latin typeface="Calibri"/>
                <a:ea typeface="Calibri"/>
                <a:cs typeface="Calibri"/>
                <a:sym typeface="Calibri"/>
              </a:rPr>
              <a:t> le déplacement des vélos à chaque carrefour à feux en 2017</a:t>
            </a:r>
            <a:endParaRPr sz="1200" b="0" i="0" u="none" strike="noStrike" cap="none">
              <a:solidFill>
                <a:srgbClr val="000000"/>
              </a:solidFill>
              <a:latin typeface="Arial"/>
              <a:ea typeface="Arial"/>
              <a:cs typeface="Arial"/>
              <a:sym typeface="Arial"/>
            </a:endParaRPr>
          </a:p>
          <a:p>
            <a:pPr marL="171450" marR="0" lvl="0" indent="-95250" algn="just"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211" name="Google Shape;211;p4"/>
          <p:cNvSpPr/>
          <p:nvPr/>
        </p:nvSpPr>
        <p:spPr>
          <a:xfrm>
            <a:off x="302851" y="2985294"/>
            <a:ext cx="5602200" cy="3348722"/>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rue de Bordeaux, il est estimé que 436 personnes sont impactées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y a également 3 établissements d’enseignement supérieur soumis à un Lden compris entre 65 et 70db et un Ln compris entre 55 et 60 Db.</a:t>
            </a:r>
            <a:endParaRPr sz="1200" b="0" i="0" u="none" strike="noStrike" cap="none">
              <a:solidFill>
                <a:schemeClr val="dk1"/>
              </a:solidFill>
              <a:latin typeface="Calibri"/>
              <a:ea typeface="Calibri"/>
              <a:cs typeface="Calibri"/>
              <a:sym typeface="Calibri"/>
            </a:endParaRPr>
          </a:p>
        </p:txBody>
      </p:sp>
      <p:graphicFrame>
        <p:nvGraphicFramePr>
          <p:cNvPr id="212" name="Google Shape;212;p4"/>
          <p:cNvGraphicFramePr/>
          <p:nvPr/>
        </p:nvGraphicFramePr>
        <p:xfrm>
          <a:off x="597150" y="3364378"/>
          <a:ext cx="4961350" cy="1686066"/>
        </p:xfrm>
        <a:graphic>
          <a:graphicData uri="http://schemas.openxmlformats.org/drawingml/2006/table">
            <a:tbl>
              <a:tblPr>
                <a:noFill/>
                <a:tableStyleId>{82537953-E571-40B7-9AE1-2E156E07D183}</a:tableStyleId>
              </a:tblPr>
              <a:tblGrid>
                <a:gridCol w="1589225"/>
                <a:gridCol w="492500"/>
                <a:gridCol w="766100"/>
                <a:gridCol w="492400"/>
                <a:gridCol w="560900"/>
                <a:gridCol w="574575"/>
                <a:gridCol w="48565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6495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30882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196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241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916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36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436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348</a:t>
                      </a:r>
                      <a:endParaRPr sz="1400" u="none" strike="noStrike" cap="none">
                        <a:latin typeface="Calibri"/>
                        <a:ea typeface="Calibri"/>
                        <a:cs typeface="Calibri"/>
                        <a:sym typeface="Calibri"/>
                      </a:endParaRPr>
                    </a:p>
                    <a:p>
                      <a:pPr marL="0" marR="0" lvl="0" indent="0" algn="ctr" rtl="0">
                        <a:lnSpc>
                          <a:spcPct val="107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876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213" name="Google Shape;213;p4"/>
          <p:cNvSpPr/>
          <p:nvPr/>
        </p:nvSpPr>
        <p:spPr>
          <a:xfrm>
            <a:off x="6640118" y="742645"/>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200" b="0" i="0" u="none" strike="noStrike" cap="none">
              <a:solidFill>
                <a:schemeClr val="dk1"/>
              </a:solidFill>
              <a:latin typeface="Calibri"/>
              <a:ea typeface="Calibri"/>
              <a:cs typeface="Calibri"/>
              <a:sym typeface="Calibri"/>
            </a:endParaRPr>
          </a:p>
        </p:txBody>
      </p:sp>
      <p:sp>
        <p:nvSpPr>
          <p:cNvPr id="214" name="Google Shape;214;p4"/>
          <p:cNvSpPr/>
          <p:nvPr/>
        </p:nvSpPr>
        <p:spPr>
          <a:xfrm>
            <a:off x="419790" y="2855428"/>
            <a:ext cx="5019000" cy="298500"/>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215" name="Google Shape;215;p4"/>
          <p:cNvSpPr/>
          <p:nvPr/>
        </p:nvSpPr>
        <p:spPr>
          <a:xfrm>
            <a:off x="302851" y="444137"/>
            <a:ext cx="5602200" cy="2189711"/>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Ville d’Angoulême (de l’Avenue Wilson à la rue de Paris)</a:t>
            </a:r>
            <a:endParaRPr sz="1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GrandAngoulême ( de l’Avenue Wilson à la D1000 - Rond Point de Girac)</a:t>
            </a:r>
            <a:endParaRPr sz="1200" b="0" i="0" u="none" strike="noStrike" cap="none">
              <a:solidFill>
                <a:schemeClr val="dk1"/>
              </a:solidFill>
              <a:latin typeface="Calibri"/>
              <a:ea typeface="Calibri"/>
              <a:cs typeface="Calibri"/>
              <a:sym typeface="Calibri"/>
            </a:endParaRPr>
          </a:p>
        </p:txBody>
      </p:sp>
      <p:sp>
        <p:nvSpPr>
          <p:cNvPr id="216" name="Google Shape;216;p4"/>
          <p:cNvSpPr/>
          <p:nvPr/>
        </p:nvSpPr>
        <p:spPr>
          <a:xfrm>
            <a:off x="419790" y="568725"/>
            <a:ext cx="5019000" cy="363092"/>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217" name="Google Shape;217;p4"/>
          <p:cNvSpPr/>
          <p:nvPr/>
        </p:nvSpPr>
        <p:spPr>
          <a:xfrm>
            <a:off x="309093" y="21218"/>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 : </a:t>
            </a:r>
            <a:r>
              <a:rPr lang="fr-FR" sz="1800" b="1" i="0" u="none" strike="noStrike" cap="none">
                <a:solidFill>
                  <a:schemeClr val="dk1"/>
                </a:solidFill>
                <a:latin typeface="Calibri"/>
                <a:ea typeface="Calibri"/>
                <a:cs typeface="Calibri"/>
                <a:sym typeface="Calibri"/>
              </a:rPr>
              <a:t>Rue de Bordeaux </a:t>
            </a:r>
            <a:r>
              <a:rPr lang="fr-FR" sz="1800" b="0" i="0" u="none" strike="noStrike" cap="none">
                <a:solidFill>
                  <a:schemeClr val="dk1"/>
                </a:solidFill>
                <a:latin typeface="Calibri"/>
                <a:ea typeface="Calibri"/>
                <a:cs typeface="Calibri"/>
                <a:sym typeface="Calibri"/>
              </a:rPr>
              <a:t>(Angoulême) – (de D1000 à Paris)</a:t>
            </a:r>
            <a:endParaRPr sz="1800" b="0" i="0" u="none" strike="noStrike" cap="none">
              <a:solidFill>
                <a:schemeClr val="dk1"/>
              </a:solidFill>
              <a:latin typeface="Calibri"/>
              <a:ea typeface="Calibri"/>
              <a:cs typeface="Calibri"/>
              <a:sym typeface="Calibri"/>
            </a:endParaRPr>
          </a:p>
        </p:txBody>
      </p:sp>
      <p:sp>
        <p:nvSpPr>
          <p:cNvPr id="218" name="Google Shape;21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11</a:t>
            </a:fld>
            <a:endParaRPr/>
          </a:p>
        </p:txBody>
      </p:sp>
      <p:sp>
        <p:nvSpPr>
          <p:cNvPr id="219" name="Google Shape;219;p4"/>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220" name="Google Shape;220;p4"/>
          <p:cNvPicPr preferRelativeResize="0"/>
          <p:nvPr/>
        </p:nvPicPr>
        <p:blipFill rotWithShape="1">
          <a:blip r:embed="rId3">
            <a:alphaModFix/>
          </a:blip>
          <a:srcRect/>
          <a:stretch/>
        </p:blipFill>
        <p:spPr>
          <a:xfrm>
            <a:off x="544613" y="1230721"/>
            <a:ext cx="607821" cy="616542"/>
          </a:xfrm>
          <a:prstGeom prst="rect">
            <a:avLst/>
          </a:prstGeom>
          <a:noFill/>
          <a:ln>
            <a:noFill/>
          </a:ln>
        </p:spPr>
      </p:pic>
      <p:pic>
        <p:nvPicPr>
          <p:cNvPr id="221" name="Google Shape;221;p4"/>
          <p:cNvPicPr preferRelativeResize="0"/>
          <p:nvPr/>
        </p:nvPicPr>
        <p:blipFill rotWithShape="1">
          <a:blip r:embed="rId4">
            <a:alphaModFix/>
          </a:blip>
          <a:srcRect/>
          <a:stretch/>
        </p:blipFill>
        <p:spPr>
          <a:xfrm>
            <a:off x="1618695" y="1148069"/>
            <a:ext cx="2028097" cy="72046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5"/>
          <p:cNvSpPr/>
          <p:nvPr/>
        </p:nvSpPr>
        <p:spPr>
          <a:xfrm>
            <a:off x="309093" y="21218"/>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 : Rue de Bordeaux (Angoulême) </a:t>
            </a:r>
            <a:endParaRPr sz="1800" b="0" i="0" u="none" strike="noStrike" cap="none">
              <a:solidFill>
                <a:schemeClr val="dk1"/>
              </a:solidFill>
              <a:latin typeface="Calibri"/>
              <a:ea typeface="Calibri"/>
              <a:cs typeface="Calibri"/>
              <a:sym typeface="Calibri"/>
            </a:endParaRPr>
          </a:p>
        </p:txBody>
      </p:sp>
      <p:sp>
        <p:nvSpPr>
          <p:cNvPr id="227" name="Google Shape;227;p5"/>
          <p:cNvSpPr/>
          <p:nvPr/>
        </p:nvSpPr>
        <p:spPr>
          <a:xfrm>
            <a:off x="6418197" y="517201"/>
            <a:ext cx="5617333" cy="5839149"/>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D1000 - Wilson</a:t>
            </a:r>
            <a:endParaRPr sz="1200" b="1"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création de SAS vélo pour 2019 – 2020 par le GrandAngoulême</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rgbClr val="FF0000"/>
                </a:solidFill>
                <a:latin typeface="Calibri"/>
                <a:ea typeface="Calibri"/>
                <a:cs typeface="Calibri"/>
                <a:sym typeface="Calibri"/>
              </a:rPr>
              <a:t> </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Wilson – Montauzier</a:t>
            </a: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none" strike="noStrike" cap="none">
                <a:solidFill>
                  <a:srgbClr val="000000"/>
                </a:solidFill>
                <a:latin typeface="Calibri"/>
                <a:ea typeface="Calibri"/>
                <a:cs typeface="Calibri"/>
                <a:sym typeface="Calibri"/>
              </a:rPr>
              <a:t>Remise en place des 2 Tourne à droite pour les vélos aux carrefours à feux à son intersection avec l’avenue Wilson  et avec la rue Lucie Valore  par le GrandAngoulême </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none" strike="noStrike" cap="none">
                <a:solidFill>
                  <a:srgbClr val="000000"/>
                </a:solidFill>
                <a:latin typeface="Calibri"/>
                <a:ea typeface="Calibri"/>
                <a:cs typeface="Calibri"/>
                <a:sym typeface="Calibri"/>
              </a:rPr>
              <a:t>-  création de SAS vélo pour 2019 – 2020</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Montauzier – Saintes</a:t>
            </a: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 Réalisation d’un SAS vélo au carrefour à feux de Barrouilhet en 2019</a:t>
            </a:r>
            <a:endParaRPr sz="14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Lancement d'étude bande cyclable à mener et zone 30km/h</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 Saintes – Besson bey</a:t>
            </a:r>
            <a:endParaRPr sz="1200" b="1"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Chaussée réfectionnée été 2018 </a:t>
            </a:r>
            <a:endParaRPr sz="1200" b="0" i="0" u="none" strike="noStrike" cap="none">
              <a:solidFill>
                <a:srgbClr val="000000"/>
              </a:solidFill>
              <a:latin typeface="Calibri"/>
              <a:ea typeface="Calibri"/>
              <a:cs typeface="Calibri"/>
              <a:sym typeface="Calibri"/>
            </a:endParaRPr>
          </a:p>
          <a:p>
            <a:pPr marL="171450" marR="0" lvl="0" indent="-1714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Réalisation d'une bande cyclable en 2019</a:t>
            </a:r>
            <a:endParaRPr sz="1200" b="0" i="0" u="none" strike="noStrike" cap="none">
              <a:solidFill>
                <a:srgbClr val="000000"/>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Limitation à 30km/h en 2019 - Gain attendu : 2 dB(A)</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Réaménagement du carrefour Barrouilhet : projet  de giratoire </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de voirie de façade à façade dans le cadre du projet îlot du port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Besson Bey – rue de Paris</a:t>
            </a:r>
            <a:endParaRPr sz="1200" b="1" i="0" u="sng"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Arial"/>
              <a:ea typeface="Arial"/>
              <a:cs typeface="Arial"/>
              <a:sym typeface="Arial"/>
            </a:endParaRPr>
          </a:p>
          <a:p>
            <a:pPr marL="171450" marR="0" lvl="0" indent="-1714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Chaussée réfectionnée été 2018 - Gain attendu : 2 dB(A) si enrobé acoustique</a:t>
            </a:r>
            <a:endParaRPr sz="12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Réalisation d'une bande cyclable en 2019</a:t>
            </a:r>
            <a:endParaRPr sz="12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Limitation à 30km/h de part et d’autre des coussins berlinois en 2019 : Gain attendu : 2 dB(A) </a:t>
            </a:r>
            <a:endParaRPr sz="1200" b="0" i="0" u="none" strike="noStrike" cap="none">
              <a:solidFill>
                <a:schemeClr val="dk1"/>
              </a:solidFill>
              <a:latin typeface="Calibri"/>
              <a:ea typeface="Calibri"/>
              <a:cs typeface="Calibri"/>
              <a:sym typeface="Calibri"/>
            </a:endParaRPr>
          </a:p>
          <a:p>
            <a:pPr marL="171450" marR="0" lvl="0" indent="-1714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Réfection de voirie de façade à façade dans le cadre du projet îlot du port :  Gain attendu : 2 dB(A) si enrobé acoustique</a:t>
            </a:r>
            <a:endParaRPr sz="1200" b="0" i="0" u="none" strike="noStrike" cap="none">
              <a:solidFill>
                <a:schemeClr val="dk1"/>
              </a:solidFill>
              <a:latin typeface="Calibri"/>
              <a:ea typeface="Calibri"/>
              <a:cs typeface="Calibri"/>
              <a:sym typeface="Calibri"/>
            </a:endParaRPr>
          </a:p>
          <a:p>
            <a:pPr marL="171450" marR="0" lvl="0" indent="-1714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Nouvelle desserte bus à compter de septembre 2019 (report modal)</a:t>
            </a:r>
            <a:endParaRPr sz="1200" b="0" i="0" u="none" strike="noStrike" cap="none">
              <a:solidFill>
                <a:schemeClr val="dk1"/>
              </a:solidFill>
              <a:latin typeface="Calibri"/>
              <a:ea typeface="Calibri"/>
              <a:cs typeface="Calibri"/>
              <a:sym typeface="Calibri"/>
            </a:endParaRPr>
          </a:p>
          <a:p>
            <a:pPr marL="171450" marR="0" lvl="0" indent="-95250" algn="just" rtl="0">
              <a:lnSpc>
                <a:spcPct val="100000"/>
              </a:lnSpc>
              <a:spcBef>
                <a:spcPts val="0"/>
              </a:spcBef>
              <a:spcAft>
                <a:spcPts val="0"/>
              </a:spcAft>
              <a:buClr>
                <a:schemeClr val="dk1"/>
              </a:buClr>
              <a:buSzPts val="1200"/>
              <a:buFont typeface="Calibri"/>
              <a:buNone/>
            </a:pPr>
            <a:endParaRPr sz="1200" b="0" i="0" u="none" strike="noStrike" cap="none">
              <a:solidFill>
                <a:srgbClr val="000000"/>
              </a:solidFill>
              <a:latin typeface="Arial"/>
              <a:ea typeface="Arial"/>
              <a:cs typeface="Arial"/>
              <a:sym typeface="Arial"/>
            </a:endParaRPr>
          </a:p>
          <a:p>
            <a:pPr marL="171450" marR="0" lvl="0" indent="-95250" algn="just"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228" name="Google Shape;228;p5"/>
          <p:cNvSpPr/>
          <p:nvPr/>
        </p:nvSpPr>
        <p:spPr>
          <a:xfrm>
            <a:off x="6687004" y="294537"/>
            <a:ext cx="5079600" cy="460200"/>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229" name="Google Shape;22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12</a:t>
            </a:fld>
            <a:endParaRPr/>
          </a:p>
        </p:txBody>
      </p:sp>
      <p:sp>
        <p:nvSpPr>
          <p:cNvPr id="230" name="Google Shape;230;p5"/>
          <p:cNvSpPr/>
          <p:nvPr/>
        </p:nvSpPr>
        <p:spPr>
          <a:xfrm>
            <a:off x="302851" y="2869324"/>
            <a:ext cx="5617333" cy="3339887"/>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Secteur D1000 - Wilson</a:t>
            </a:r>
            <a:endParaRPr sz="1200" b="1" i="0" u="sng"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Aménagement du projet BHNS :</a:t>
            </a:r>
            <a:endParaRPr sz="14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Réfection de la voirie par le Grand Angoulême en 2018 2019, avec séparation des flux (bus, véhicules, cycles) dans le cadre de l’aménagement des lignes Bus à Haut Niveau de Service de Möbius.</a:t>
            </a:r>
            <a:endParaRPr sz="14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Voirie grenaillée limitée aux stations BHNS et aux bandes de roulement du BHNS (nb limité de passage par jour par rapport au nombre total de véhicule) </a:t>
            </a:r>
            <a:endParaRPr sz="1200" b="0" i="0" u="none" strike="noStrike" cap="none">
              <a:solidFill>
                <a:srgbClr val="000000"/>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Passage de bus hybrides fonctionnant à l’électricité pour des vitesses inférieures à 10 km/h (en particulier lors de la phase arrêt démarrage au stations du BHNS) </a:t>
            </a:r>
            <a:endParaRPr sz="1200" b="0" i="0" u="none" strike="noStrike" cap="none">
              <a:solidFill>
                <a:schemeClr val="dk1"/>
              </a:solidFill>
              <a:latin typeface="Calibri"/>
              <a:ea typeface="Calibri"/>
              <a:cs typeface="Calibri"/>
              <a:sym typeface="Calibri"/>
            </a:endParaRPr>
          </a:p>
          <a:p>
            <a:pPr marL="171450" marR="0" lvl="0" indent="-1714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Aménagement d’un P+R Girac pour faciliter le Report modal</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Arial"/>
              <a:ea typeface="Arial"/>
              <a:cs typeface="Arial"/>
              <a:sym typeface="Arial"/>
            </a:endParaRPr>
          </a:p>
          <a:p>
            <a:pPr marL="171450" marR="0" lvl="0" indent="-95250" algn="just"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231" name="Google Shape;231;p5"/>
          <p:cNvSpPr txBox="1"/>
          <p:nvPr/>
        </p:nvSpPr>
        <p:spPr>
          <a:xfrm>
            <a:off x="3216483" y="6365382"/>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sp>
        <p:nvSpPr>
          <p:cNvPr id="232" name="Google Shape;232;p5"/>
          <p:cNvSpPr/>
          <p:nvPr/>
        </p:nvSpPr>
        <p:spPr>
          <a:xfrm>
            <a:off x="302851" y="444137"/>
            <a:ext cx="5602200" cy="2189711"/>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r>
              <a:rPr lang="fr-FR" sz="1200" b="0" i="0" u="none" strike="noStrike" cap="none">
                <a:solidFill>
                  <a:schemeClr val="dk1"/>
                </a:solidFill>
                <a:latin typeface="Calibri"/>
                <a:ea typeface="Calibri"/>
                <a:cs typeface="Calibri"/>
                <a:sym typeface="Calibri"/>
              </a:rPr>
              <a:t>Ville d’Angoulême (de l’Avenue Wilson à la rue de Paris)</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GrandAngoulême ( de l’Avenue Wilson à la D1000 - Rond Point de Girac)</a:t>
            </a:r>
            <a:endParaRPr sz="1200" b="0" i="0" u="none" strike="noStrike" cap="none">
              <a:solidFill>
                <a:schemeClr val="dk1"/>
              </a:solidFill>
              <a:latin typeface="Calibri"/>
              <a:ea typeface="Calibri"/>
              <a:cs typeface="Calibri"/>
              <a:sym typeface="Calibri"/>
            </a:endParaRPr>
          </a:p>
        </p:txBody>
      </p:sp>
      <p:sp>
        <p:nvSpPr>
          <p:cNvPr id="233" name="Google Shape;233;p5"/>
          <p:cNvSpPr/>
          <p:nvPr/>
        </p:nvSpPr>
        <p:spPr>
          <a:xfrm>
            <a:off x="419790" y="568725"/>
            <a:ext cx="5019000" cy="363092"/>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pic>
        <p:nvPicPr>
          <p:cNvPr id="234" name="Google Shape;234;p5"/>
          <p:cNvPicPr preferRelativeResize="0"/>
          <p:nvPr/>
        </p:nvPicPr>
        <p:blipFill rotWithShape="1">
          <a:blip r:embed="rId3">
            <a:alphaModFix/>
          </a:blip>
          <a:srcRect/>
          <a:stretch/>
        </p:blipFill>
        <p:spPr>
          <a:xfrm>
            <a:off x="1194853" y="1251456"/>
            <a:ext cx="762623" cy="720467"/>
          </a:xfrm>
          <a:prstGeom prst="rect">
            <a:avLst/>
          </a:prstGeom>
          <a:noFill/>
          <a:ln>
            <a:noFill/>
          </a:ln>
        </p:spPr>
      </p:pic>
      <p:pic>
        <p:nvPicPr>
          <p:cNvPr id="235" name="Google Shape;235;p5"/>
          <p:cNvPicPr preferRelativeResize="0"/>
          <p:nvPr/>
        </p:nvPicPr>
        <p:blipFill rotWithShape="1">
          <a:blip r:embed="rId4">
            <a:alphaModFix/>
          </a:blip>
          <a:srcRect/>
          <a:stretch/>
        </p:blipFill>
        <p:spPr>
          <a:xfrm>
            <a:off x="2160726" y="1251457"/>
            <a:ext cx="2028097" cy="720467"/>
          </a:xfrm>
          <a:prstGeom prst="rect">
            <a:avLst/>
          </a:prstGeom>
          <a:noFill/>
          <a:ln>
            <a:noFill/>
          </a:ln>
        </p:spPr>
      </p:pic>
      <p:sp>
        <p:nvSpPr>
          <p:cNvPr id="236" name="Google Shape;236;p5"/>
          <p:cNvSpPr/>
          <p:nvPr/>
        </p:nvSpPr>
        <p:spPr>
          <a:xfrm>
            <a:off x="419790" y="2727086"/>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1"/>
          <p:cNvSpPr/>
          <p:nvPr/>
        </p:nvSpPr>
        <p:spPr>
          <a:xfrm>
            <a:off x="6371311" y="692009"/>
            <a:ext cx="5617333" cy="2053289"/>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09550" algn="just"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Chaussée réfectionnée sur la section Charcot / rue des lignes en 2017 Installation d’une bande cyclable dans les 2 sens de circulation sur tout le Boulevard </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Création d’un rond point au carrefour Pisany par le Grand Angoulême en 2017 (réduction vitesse et fluidification du trafic)</a:t>
            </a:r>
            <a:endParaRPr sz="1200" b="0" i="0" u="none" strike="noStrike" cap="none">
              <a:solidFill>
                <a:schemeClr val="dk1"/>
              </a:solidFill>
              <a:latin typeface="Calibri"/>
              <a:ea typeface="Calibri"/>
              <a:cs typeface="Calibri"/>
              <a:sym typeface="Calibri"/>
            </a:endParaRPr>
          </a:p>
        </p:txBody>
      </p:sp>
      <p:sp>
        <p:nvSpPr>
          <p:cNvPr id="242" name="Google Shape;242;p1"/>
          <p:cNvSpPr/>
          <p:nvPr/>
        </p:nvSpPr>
        <p:spPr>
          <a:xfrm>
            <a:off x="6371312" y="3293526"/>
            <a:ext cx="5617333" cy="2824216"/>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Réflexion sur l’abaissement de la vitesse (zone 30 km/h) : Gain attendu : 2 dB(A)</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Comptages à réactualiser (attention portée sur les évolutions de trafic, suite à la mise en place du nouveau réseau et l’aménagement du parvis de la gare)</a:t>
            </a:r>
            <a:r>
              <a:rPr lang="fr-FR" sz="1200" b="0" i="0" u="none" strike="noStrike" cap="none">
                <a:solidFill>
                  <a:srgbClr val="FF0000"/>
                </a:solidFill>
                <a:latin typeface="Calibri"/>
                <a:ea typeface="Calibri"/>
                <a:cs typeface="Calibri"/>
                <a:sym typeface="Calibri"/>
              </a:rPr>
              <a:t> </a:t>
            </a:r>
            <a:endParaRPr sz="1200" b="0" i="0" u="none" strike="noStrike" cap="none">
              <a:solidFill>
                <a:srgbClr val="FF0000"/>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rgbClr val="FF0000"/>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rgbClr val="FF0000"/>
              </a:solidFill>
              <a:latin typeface="Arial"/>
              <a:ea typeface="Arial"/>
              <a:cs typeface="Arial"/>
              <a:sym typeface="Arial"/>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243" name="Google Shape;243;p1"/>
          <p:cNvSpPr/>
          <p:nvPr/>
        </p:nvSpPr>
        <p:spPr>
          <a:xfrm>
            <a:off x="322076" y="2887218"/>
            <a:ext cx="5602310" cy="3219590"/>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boulevard du 8 mai, il est estimé que 169 personnes sont impactées par des dépassements de la norme réglementaire en matière de bruit en journée.</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aucun établissement sensible sur ce périmètre.</a:t>
            </a:r>
            <a:endParaRPr sz="1200" b="0" i="0" u="none" strike="noStrike" cap="none">
              <a:solidFill>
                <a:schemeClr val="dk1"/>
              </a:solidFill>
              <a:latin typeface="Calibri"/>
              <a:ea typeface="Calibri"/>
              <a:cs typeface="Calibri"/>
              <a:sym typeface="Calibri"/>
            </a:endParaRPr>
          </a:p>
        </p:txBody>
      </p:sp>
      <p:graphicFrame>
        <p:nvGraphicFramePr>
          <p:cNvPr id="244" name="Google Shape;244;p1"/>
          <p:cNvGraphicFramePr/>
          <p:nvPr/>
        </p:nvGraphicFramePr>
        <p:xfrm>
          <a:off x="628918" y="3469303"/>
          <a:ext cx="4670675" cy="1410691"/>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424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7107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0000"/>
                    </a:solidFill>
                  </a:tcPr>
                </a:tc>
              </a:tr>
              <a:tr h="24010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jour</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83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158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115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169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3748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r>
              <a:tr h="24010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166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116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245" name="Google Shape;245;p1"/>
          <p:cNvSpPr/>
          <p:nvPr/>
        </p:nvSpPr>
        <p:spPr>
          <a:xfrm>
            <a:off x="6714961" y="728501"/>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246" name="Google Shape;246;p1"/>
          <p:cNvSpPr/>
          <p:nvPr/>
        </p:nvSpPr>
        <p:spPr>
          <a:xfrm>
            <a:off x="6599662" y="3406067"/>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247" name="Google Shape;247;p1"/>
          <p:cNvSpPr/>
          <p:nvPr/>
        </p:nvSpPr>
        <p:spPr>
          <a:xfrm>
            <a:off x="571458" y="2978025"/>
            <a:ext cx="5018851" cy="384282"/>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248" name="Google Shape;248;p1"/>
          <p:cNvSpPr/>
          <p:nvPr/>
        </p:nvSpPr>
        <p:spPr>
          <a:xfrm>
            <a:off x="348251" y="683344"/>
            <a:ext cx="5602310" cy="2195209"/>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Ville d’Angoulême</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GrandAngoulême (carrefour Pisany), </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Commune de Gond-Pontouvre</a:t>
            </a:r>
            <a:endParaRPr sz="1200" b="0" i="0" u="none" strike="noStrike" cap="none">
              <a:solidFill>
                <a:srgbClr val="000000"/>
              </a:solidFill>
              <a:latin typeface="Arial"/>
              <a:ea typeface="Arial"/>
              <a:cs typeface="Arial"/>
              <a:sym typeface="Arial"/>
            </a:endParaRPr>
          </a:p>
        </p:txBody>
      </p:sp>
      <p:sp>
        <p:nvSpPr>
          <p:cNvPr id="249" name="Google Shape;249;p1"/>
          <p:cNvSpPr/>
          <p:nvPr/>
        </p:nvSpPr>
        <p:spPr>
          <a:xfrm>
            <a:off x="571457" y="786650"/>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250" name="Google Shape;250;p1"/>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2 : </a:t>
            </a:r>
            <a:r>
              <a:rPr lang="fr-FR" sz="1800" b="1" i="0" u="none" strike="noStrike" cap="none">
                <a:solidFill>
                  <a:schemeClr val="dk1"/>
                </a:solidFill>
                <a:latin typeface="Calibri"/>
                <a:ea typeface="Calibri"/>
                <a:cs typeface="Calibri"/>
                <a:sym typeface="Calibri"/>
              </a:rPr>
              <a:t>Boulevard du 8 mai 1945 </a:t>
            </a:r>
            <a:r>
              <a:rPr lang="fr-FR" sz="1800" b="0" i="0" u="none" strike="noStrike" cap="none">
                <a:solidFill>
                  <a:schemeClr val="dk1"/>
                </a:solidFill>
                <a:latin typeface="Calibri"/>
                <a:ea typeface="Calibri"/>
                <a:cs typeface="Calibri"/>
                <a:sym typeface="Calibri"/>
              </a:rPr>
              <a:t>(Angoulême, Gond-Pontouvre)</a:t>
            </a:r>
            <a:endParaRPr sz="1800" b="0" i="0" u="none" strike="noStrike" cap="none">
              <a:solidFill>
                <a:schemeClr val="dk1"/>
              </a:solidFill>
              <a:latin typeface="Calibri"/>
              <a:ea typeface="Calibri"/>
              <a:cs typeface="Calibri"/>
              <a:sym typeface="Calibri"/>
            </a:endParaRPr>
          </a:p>
        </p:txBody>
      </p:sp>
      <p:sp>
        <p:nvSpPr>
          <p:cNvPr id="251" name="Google Shape;251;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13</a:t>
            </a:fld>
            <a:endParaRPr/>
          </a:p>
        </p:txBody>
      </p:sp>
      <p:sp>
        <p:nvSpPr>
          <p:cNvPr id="252" name="Google Shape;252;p1"/>
          <p:cNvSpPr txBox="1"/>
          <p:nvPr/>
        </p:nvSpPr>
        <p:spPr>
          <a:xfrm>
            <a:off x="2862868"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253" name="Google Shape;253;p1"/>
          <p:cNvPicPr preferRelativeResize="0"/>
          <p:nvPr/>
        </p:nvPicPr>
        <p:blipFill rotWithShape="1">
          <a:blip r:embed="rId3">
            <a:alphaModFix/>
          </a:blip>
          <a:srcRect/>
          <a:stretch/>
        </p:blipFill>
        <p:spPr>
          <a:xfrm>
            <a:off x="1178842" y="1256152"/>
            <a:ext cx="702209" cy="751574"/>
          </a:xfrm>
          <a:prstGeom prst="rect">
            <a:avLst/>
          </a:prstGeom>
          <a:noFill/>
          <a:ln>
            <a:noFill/>
          </a:ln>
        </p:spPr>
      </p:pic>
      <p:pic>
        <p:nvPicPr>
          <p:cNvPr id="254" name="Google Shape;254;p1"/>
          <p:cNvPicPr preferRelativeResize="0"/>
          <p:nvPr/>
        </p:nvPicPr>
        <p:blipFill rotWithShape="1">
          <a:blip r:embed="rId4">
            <a:alphaModFix/>
          </a:blip>
          <a:srcRect/>
          <a:stretch/>
        </p:blipFill>
        <p:spPr>
          <a:xfrm>
            <a:off x="2432099" y="1224029"/>
            <a:ext cx="675038" cy="769195"/>
          </a:xfrm>
          <a:prstGeom prst="rect">
            <a:avLst/>
          </a:prstGeom>
          <a:noFill/>
          <a:ln>
            <a:noFill/>
          </a:ln>
        </p:spPr>
      </p:pic>
      <p:pic>
        <p:nvPicPr>
          <p:cNvPr id="255" name="Google Shape;255;p1"/>
          <p:cNvPicPr preferRelativeResize="0"/>
          <p:nvPr/>
        </p:nvPicPr>
        <p:blipFill rotWithShape="1">
          <a:blip r:embed="rId5">
            <a:alphaModFix/>
          </a:blip>
          <a:srcRect/>
          <a:stretch/>
        </p:blipFill>
        <p:spPr>
          <a:xfrm>
            <a:off x="3501713" y="1261416"/>
            <a:ext cx="2028097" cy="72046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17"/>
          <p:cNvSpPr/>
          <p:nvPr/>
        </p:nvSpPr>
        <p:spPr>
          <a:xfrm>
            <a:off x="6384295" y="547859"/>
            <a:ext cx="5617333" cy="1672827"/>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Création d’une zone 30km/h sur la section Churchill / Croix Lalaud</a:t>
            </a:r>
            <a:r>
              <a:rPr lang="fr-FR" sz="1200" b="0" i="0" u="none" strike="noStrike" cap="none">
                <a:solidFill>
                  <a:srgbClr val="FF0000"/>
                </a:solidFill>
                <a:latin typeface="Calibri"/>
                <a:ea typeface="Calibri"/>
                <a:cs typeface="Calibri"/>
                <a:sym typeface="Calibri"/>
              </a:rPr>
              <a:t>  </a:t>
            </a:r>
            <a:endParaRPr sz="1200" b="0" i="0" u="none" strike="noStrike" cap="none">
              <a:solidFill>
                <a:srgbClr val="FF0000"/>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Chaussée réfectionnée section Renolleau/Abadie en 2013</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Création de bande cyclable section girat</a:t>
            </a:r>
            <a:r>
              <a:rPr lang="fr-FR" sz="1200" b="0" i="0" u="none" strike="noStrike" cap="none">
                <a:solidFill>
                  <a:srgbClr val="000000"/>
                </a:solidFill>
                <a:latin typeface="Calibri"/>
                <a:ea typeface="Calibri"/>
                <a:cs typeface="Calibri"/>
                <a:sym typeface="Calibri"/>
              </a:rPr>
              <a:t>oire Guimberteau / Cl à Croix Lalaud  en 2015 </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Création d’un plateau surélevé au droit de l’église des Bézines</a:t>
            </a:r>
            <a:endParaRPr sz="1200" b="0" i="0" u="none" strike="noStrike" cap="none">
              <a:solidFill>
                <a:schemeClr val="dk1"/>
              </a:solidFill>
              <a:latin typeface="Calibri"/>
              <a:ea typeface="Calibri"/>
              <a:cs typeface="Calibri"/>
              <a:sym typeface="Calibri"/>
            </a:endParaRPr>
          </a:p>
        </p:txBody>
      </p:sp>
      <p:sp>
        <p:nvSpPr>
          <p:cNvPr id="261" name="Google Shape;261;p17"/>
          <p:cNvSpPr/>
          <p:nvPr/>
        </p:nvSpPr>
        <p:spPr>
          <a:xfrm>
            <a:off x="6330851" y="2706552"/>
            <a:ext cx="5617333" cy="2857594"/>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Place Perrot / Churchill</a:t>
            </a:r>
            <a:endParaRPr sz="1200" b="1"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de chaussée : Gain attendu : 2 dB(A) si enrobé acoustique</a:t>
            </a:r>
            <a:endParaRPr sz="1200" b="0" i="0" u="none" strike="noStrike" cap="none">
              <a:solidFill>
                <a:srgbClr val="000000"/>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Réflexion sur l’élargissement de la zone 30km/h : Gain attendu : 2 dB(A)</a:t>
            </a:r>
            <a:endParaRPr sz="1200" b="0" i="0" u="none" strike="noStrike" cap="none">
              <a:solidFill>
                <a:srgbClr val="000000"/>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Réfection du giratoire Churchill</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Navarre / Clérac à Croix Lalaud</a:t>
            </a:r>
            <a:endParaRPr sz="1200" b="1" i="0" u="sng"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Réfection de chaussée :Gain attendu : 2 dB(A) si enrobé acoustique</a:t>
            </a:r>
            <a:endParaRPr sz="1200" b="0" i="0" u="none" strike="noStrike" cap="none">
              <a:solidFill>
                <a:srgbClr val="000000"/>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Etude de la création d’une bande cyclable montante et réalisation d’un SAS vélo au carrefour à feux</a:t>
            </a: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rgbClr val="FF0000"/>
              </a:buClr>
              <a:buSzPts val="1400"/>
              <a:buFont typeface="Calibri"/>
              <a:buNone/>
            </a:pPr>
            <a:endParaRPr sz="1200" b="0" i="0" u="none" strike="noStrike" cap="none">
              <a:solidFill>
                <a:srgbClr val="000000"/>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262" name="Google Shape;262;p17"/>
          <p:cNvSpPr/>
          <p:nvPr/>
        </p:nvSpPr>
        <p:spPr>
          <a:xfrm>
            <a:off x="426580" y="2425929"/>
            <a:ext cx="5602310" cy="3426231"/>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rue de Montmoreau, il est estimé que 119 personnes sont impactées par des dépassements de la norme réglementaire en matière de bruit sur 24 h.</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aucun établissement sensible sur ce périmètre.</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263" name="Google Shape;263;p17"/>
          <p:cNvGraphicFramePr/>
          <p:nvPr/>
        </p:nvGraphicFramePr>
        <p:xfrm>
          <a:off x="850061" y="3018526"/>
          <a:ext cx="4670675" cy="1460966"/>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9010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95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186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225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119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230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193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264" name="Google Shape;264;p17"/>
          <p:cNvSpPr/>
          <p:nvPr/>
        </p:nvSpPr>
        <p:spPr>
          <a:xfrm>
            <a:off x="6599659" y="594153"/>
            <a:ext cx="5079719" cy="311003"/>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265" name="Google Shape;265;p17"/>
          <p:cNvSpPr/>
          <p:nvPr/>
        </p:nvSpPr>
        <p:spPr>
          <a:xfrm>
            <a:off x="6599659" y="2404764"/>
            <a:ext cx="5079718" cy="303329"/>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266" name="Google Shape;266;p17"/>
          <p:cNvSpPr/>
          <p:nvPr/>
        </p:nvSpPr>
        <p:spPr>
          <a:xfrm>
            <a:off x="675961" y="2604668"/>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267" name="Google Shape;267;p17"/>
          <p:cNvSpPr/>
          <p:nvPr/>
        </p:nvSpPr>
        <p:spPr>
          <a:xfrm>
            <a:off x="426580" y="607547"/>
            <a:ext cx="5602310" cy="1626533"/>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268" name="Google Shape;268;p17"/>
          <p:cNvSpPr/>
          <p:nvPr/>
        </p:nvSpPr>
        <p:spPr>
          <a:xfrm>
            <a:off x="667252" y="688794"/>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269" name="Google Shape;269;p17"/>
          <p:cNvSpPr/>
          <p:nvPr/>
        </p:nvSpPr>
        <p:spPr>
          <a:xfrm>
            <a:off x="322076" y="50191"/>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16 : </a:t>
            </a:r>
            <a:r>
              <a:rPr lang="fr-FR" sz="1800" b="1" i="0" u="none" strike="noStrike" cap="none">
                <a:solidFill>
                  <a:schemeClr val="dk1"/>
                </a:solidFill>
                <a:latin typeface="Calibri"/>
                <a:ea typeface="Calibri"/>
                <a:cs typeface="Calibri"/>
                <a:sym typeface="Calibri"/>
              </a:rPr>
              <a:t>Rue de Montmoreau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rgbClr val="FF0000"/>
              </a:solidFill>
              <a:latin typeface="Calibri"/>
              <a:ea typeface="Calibri"/>
              <a:cs typeface="Calibri"/>
              <a:sym typeface="Calibri"/>
            </a:endParaRPr>
          </a:p>
        </p:txBody>
      </p:sp>
      <p:sp>
        <p:nvSpPr>
          <p:cNvPr id="270" name="Google Shape;27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14</a:t>
            </a:fld>
            <a:endParaRPr>
              <a:latin typeface="Calibri"/>
              <a:ea typeface="Calibri"/>
              <a:cs typeface="Calibri"/>
              <a:sym typeface="Calibri"/>
            </a:endParaRPr>
          </a:p>
        </p:txBody>
      </p:sp>
      <p:sp>
        <p:nvSpPr>
          <p:cNvPr id="271" name="Google Shape;271;p17"/>
          <p:cNvSpPr txBox="1"/>
          <p:nvPr/>
        </p:nvSpPr>
        <p:spPr>
          <a:xfrm>
            <a:off x="2790497" y="6338026"/>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272" name="Google Shape;272;p17"/>
          <p:cNvPicPr preferRelativeResize="0"/>
          <p:nvPr/>
        </p:nvPicPr>
        <p:blipFill rotWithShape="1">
          <a:blip r:embed="rId3">
            <a:alphaModFix/>
          </a:blip>
          <a:srcRect/>
          <a:stretch/>
        </p:blipFill>
        <p:spPr>
          <a:xfrm>
            <a:off x="833196" y="1323521"/>
            <a:ext cx="636501" cy="61654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9"/>
          <p:cNvSpPr/>
          <p:nvPr/>
        </p:nvSpPr>
        <p:spPr>
          <a:xfrm>
            <a:off x="6371312" y="536580"/>
            <a:ext cx="5617333" cy="2053289"/>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09550" algn="just"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Voirie réfectionnée en 2013</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Création d’une zone 30km/H - </a:t>
            </a:r>
            <a:r>
              <a:rPr lang="fr-FR" sz="1400" b="0" i="0" u="none" strike="noStrike" cap="none">
                <a:solidFill>
                  <a:schemeClr val="dk1"/>
                </a:solidFill>
                <a:latin typeface="Calibri"/>
                <a:ea typeface="Calibri"/>
                <a:cs typeface="Calibri"/>
                <a:sym typeface="Calibri"/>
              </a:rPr>
              <a:t>Gain attendu : 2 dB(A)</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Mise en place d’un plateau surélevé </a:t>
            </a:r>
            <a:endParaRPr sz="1400" b="0" i="0" u="none" strike="noStrike" cap="none">
              <a:solidFill>
                <a:srgbClr val="000000"/>
              </a:solidFill>
              <a:latin typeface="Arial"/>
              <a:ea typeface="Arial"/>
              <a:cs typeface="Arial"/>
              <a:sym typeface="Arial"/>
            </a:endParaRPr>
          </a:p>
        </p:txBody>
      </p:sp>
      <p:sp>
        <p:nvSpPr>
          <p:cNvPr id="278" name="Google Shape;278;p9"/>
          <p:cNvSpPr/>
          <p:nvPr/>
        </p:nvSpPr>
        <p:spPr>
          <a:xfrm>
            <a:off x="6371312" y="2774676"/>
            <a:ext cx="5617333" cy="2191179"/>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285750" marR="0" lvl="0" indent="-2857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Une réflexion sera menée sur une étude d’insonorisation de l’école maternelle Condorcet</a:t>
            </a:r>
            <a:r>
              <a:rPr lang="fr-FR" sz="1200" b="0" i="0" u="none" strike="noStrike" cap="none">
                <a:solidFill>
                  <a:srgbClr val="FF0000"/>
                </a:solidFill>
                <a:latin typeface="Calibri"/>
                <a:ea typeface="Calibri"/>
                <a:cs typeface="Calibri"/>
                <a:sym typeface="Calibri"/>
              </a:rPr>
              <a:t> </a:t>
            </a: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Arial"/>
              <a:ea typeface="Arial"/>
              <a:cs typeface="Arial"/>
              <a:sym typeface="Arial"/>
            </a:endParaRPr>
          </a:p>
        </p:txBody>
      </p:sp>
      <p:sp>
        <p:nvSpPr>
          <p:cNvPr id="279" name="Google Shape;279;p9"/>
          <p:cNvSpPr/>
          <p:nvPr/>
        </p:nvSpPr>
        <p:spPr>
          <a:xfrm>
            <a:off x="309093" y="2245827"/>
            <a:ext cx="5602310" cy="3832702"/>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Boulevard Churchill, il est estimé que 114 personnes sont impactées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y a également 2 établissements d’enseignement supérieur soumis à un Lden compris entre 65 et 70db  et un Ln compris entre 55 et  60 db pour l’un, et entre 55 et 60 db pour l’autre.</a:t>
            </a:r>
            <a:endParaRPr sz="1200" b="0" i="0" u="none" strike="noStrike" cap="none">
              <a:solidFill>
                <a:schemeClr val="dk1"/>
              </a:solidFill>
              <a:latin typeface="Calibri"/>
              <a:ea typeface="Calibri"/>
              <a:cs typeface="Calibri"/>
              <a:sym typeface="Calibri"/>
            </a:endParaRPr>
          </a:p>
        </p:txBody>
      </p:sp>
      <p:graphicFrame>
        <p:nvGraphicFramePr>
          <p:cNvPr id="280" name="Google Shape;280;p9"/>
          <p:cNvGraphicFramePr/>
          <p:nvPr/>
        </p:nvGraphicFramePr>
        <p:xfrm>
          <a:off x="732574" y="2838424"/>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972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t>Population impactée</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800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Tranche décibel</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t>[55-60[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t>[60-65[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t>[65-70[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t>[70-75[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t>&gt;=75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t>&gt;=68</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8685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Lden (indicateur 24h)</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122</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55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146</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114</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37065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Tranche décibels</a:t>
                      </a:r>
                      <a:endParaRPr sz="1400" u="none" strike="noStrike" cap="none"/>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Arial"/>
                          <a:ea typeface="Arial"/>
                          <a:cs typeface="Arial"/>
                          <a:sym typeface="Arial"/>
                        </a:rPr>
                        <a:t>[50-55[</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Arial"/>
                          <a:ea typeface="Arial"/>
                          <a:cs typeface="Arial"/>
                          <a:sym typeface="Arial"/>
                        </a:rPr>
                        <a:t>[55-60[</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t>[60-65[</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t>[65-70[</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Arial"/>
                          <a:ea typeface="Arial"/>
                          <a:cs typeface="Arial"/>
                          <a:sym typeface="Arial"/>
                        </a:rPr>
                        <a:t>&gt;=70</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Arial"/>
                          <a:ea typeface="Arial"/>
                          <a:cs typeface="Arial"/>
                          <a:sym typeface="Arial"/>
                        </a:rPr>
                        <a:t>&gt;=62</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740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Ln (indicateur nuit)</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55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146</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281" name="Google Shape;281;p9"/>
          <p:cNvSpPr/>
          <p:nvPr/>
        </p:nvSpPr>
        <p:spPr>
          <a:xfrm>
            <a:off x="6599662" y="644586"/>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282" name="Google Shape;282;p9"/>
          <p:cNvSpPr/>
          <p:nvPr/>
        </p:nvSpPr>
        <p:spPr>
          <a:xfrm>
            <a:off x="6599662" y="2887218"/>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283" name="Google Shape;283;p9"/>
          <p:cNvSpPr/>
          <p:nvPr/>
        </p:nvSpPr>
        <p:spPr>
          <a:xfrm>
            <a:off x="558474" y="2424566"/>
            <a:ext cx="5018851" cy="30263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284" name="Google Shape;284;p9"/>
          <p:cNvSpPr/>
          <p:nvPr/>
        </p:nvSpPr>
        <p:spPr>
          <a:xfrm>
            <a:off x="309093" y="686519"/>
            <a:ext cx="5602310" cy="1428187"/>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285" name="Google Shape;285;p9"/>
          <p:cNvSpPr/>
          <p:nvPr/>
        </p:nvSpPr>
        <p:spPr>
          <a:xfrm>
            <a:off x="558474" y="826102"/>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286" name="Google Shape;286;p9"/>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8: </a:t>
            </a:r>
            <a:r>
              <a:rPr lang="fr-FR" sz="1800" b="1" i="0" u="none" strike="noStrike" cap="none">
                <a:solidFill>
                  <a:schemeClr val="dk1"/>
                </a:solidFill>
                <a:latin typeface="Calibri"/>
                <a:ea typeface="Calibri"/>
                <a:cs typeface="Calibri"/>
                <a:sym typeface="Calibri"/>
              </a:rPr>
              <a:t>Boulevard Churchill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rgbClr val="FF0000"/>
              </a:solidFill>
              <a:latin typeface="Calibri"/>
              <a:ea typeface="Calibri"/>
              <a:cs typeface="Calibri"/>
              <a:sym typeface="Calibri"/>
            </a:endParaRPr>
          </a:p>
        </p:txBody>
      </p:sp>
      <p:sp>
        <p:nvSpPr>
          <p:cNvPr id="287" name="Google Shape;28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15</a:t>
            </a:fld>
            <a:endParaRPr/>
          </a:p>
        </p:txBody>
      </p:sp>
      <p:sp>
        <p:nvSpPr>
          <p:cNvPr id="288" name="Google Shape;288;p9"/>
          <p:cNvSpPr txBox="1"/>
          <p:nvPr/>
        </p:nvSpPr>
        <p:spPr>
          <a:xfrm>
            <a:off x="2790497"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289" name="Google Shape;289;p9"/>
          <p:cNvPicPr preferRelativeResize="0"/>
          <p:nvPr/>
        </p:nvPicPr>
        <p:blipFill rotWithShape="1">
          <a:blip r:embed="rId3">
            <a:alphaModFix/>
          </a:blip>
          <a:srcRect/>
          <a:stretch/>
        </p:blipFill>
        <p:spPr>
          <a:xfrm>
            <a:off x="670636" y="1335918"/>
            <a:ext cx="636501" cy="61654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23"/>
          <p:cNvSpPr/>
          <p:nvPr/>
        </p:nvSpPr>
        <p:spPr>
          <a:xfrm>
            <a:off x="6330853" y="594153"/>
            <a:ext cx="5617333" cy="1511600"/>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Chaussée réfectionnée en 2009</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Création d’une bande cyclable dans les 2 sens de circulation</a:t>
            </a:r>
            <a:endParaRPr sz="1200" b="0" i="0" u="none" strike="noStrike" cap="none">
              <a:solidFill>
                <a:srgbClr val="000000"/>
              </a:solidFill>
              <a:latin typeface="Calibri"/>
              <a:ea typeface="Calibri"/>
              <a:cs typeface="Calibri"/>
              <a:sym typeface="Calibri"/>
            </a:endParaRPr>
          </a:p>
        </p:txBody>
      </p:sp>
      <p:sp>
        <p:nvSpPr>
          <p:cNvPr id="295" name="Google Shape;295;p23"/>
          <p:cNvSpPr/>
          <p:nvPr/>
        </p:nvSpPr>
        <p:spPr>
          <a:xfrm>
            <a:off x="6336346" y="2504303"/>
            <a:ext cx="5617333" cy="2425114"/>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p:txBody>
      </p:sp>
      <p:sp>
        <p:nvSpPr>
          <p:cNvPr id="296" name="Google Shape;296;p23"/>
          <p:cNvSpPr/>
          <p:nvPr/>
        </p:nvSpPr>
        <p:spPr>
          <a:xfrm>
            <a:off x="346467" y="2504303"/>
            <a:ext cx="5602310" cy="3400108"/>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rue Saint-Antoine, il est estimé que 85 personnes sont impactées par des dépassements de la norme réglementaire en matière de bruit sur 24 h.</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aucun établissement sensible sur ce périmètre </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297" name="Google Shape;297;p23"/>
          <p:cNvGraphicFramePr/>
          <p:nvPr/>
        </p:nvGraphicFramePr>
        <p:xfrm>
          <a:off x="745557" y="3183717"/>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9010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47</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47</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85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298" name="Google Shape;298;p23"/>
          <p:cNvSpPr/>
          <p:nvPr/>
        </p:nvSpPr>
        <p:spPr>
          <a:xfrm>
            <a:off x="6509043" y="737282"/>
            <a:ext cx="5079719" cy="311003"/>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299" name="Google Shape;299;p23"/>
          <p:cNvSpPr/>
          <p:nvPr/>
        </p:nvSpPr>
        <p:spPr>
          <a:xfrm>
            <a:off x="6509043" y="2867340"/>
            <a:ext cx="5079718" cy="303329"/>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300" name="Google Shape;300;p23"/>
          <p:cNvSpPr/>
          <p:nvPr/>
        </p:nvSpPr>
        <p:spPr>
          <a:xfrm>
            <a:off x="571457" y="2824106"/>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301" name="Google Shape;301;p23"/>
          <p:cNvSpPr/>
          <p:nvPr/>
        </p:nvSpPr>
        <p:spPr>
          <a:xfrm>
            <a:off x="322076" y="688413"/>
            <a:ext cx="5602310" cy="1567107"/>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302" name="Google Shape;302;p23"/>
          <p:cNvSpPr/>
          <p:nvPr/>
        </p:nvSpPr>
        <p:spPr>
          <a:xfrm>
            <a:off x="571457" y="783054"/>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303" name="Google Shape;303;p23"/>
          <p:cNvSpPr/>
          <p:nvPr/>
        </p:nvSpPr>
        <p:spPr>
          <a:xfrm>
            <a:off x="322076" y="50191"/>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22 : </a:t>
            </a:r>
            <a:r>
              <a:rPr lang="fr-FR" sz="1800" b="1" i="0" u="none" strike="noStrike" cap="none">
                <a:solidFill>
                  <a:schemeClr val="dk1"/>
                </a:solidFill>
                <a:latin typeface="Calibri"/>
                <a:ea typeface="Calibri"/>
                <a:cs typeface="Calibri"/>
                <a:sym typeface="Calibri"/>
              </a:rPr>
              <a:t>Rue Saint Antoine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304" name="Google Shape;304;p23"/>
          <p:cNvSpPr txBox="1">
            <a:spLocks noGrp="1"/>
          </p:cNvSpPr>
          <p:nvPr>
            <p:ph type="sldNum" idx="12"/>
          </p:nvPr>
        </p:nvSpPr>
        <p:spPr>
          <a:xfrm>
            <a:off x="9363075" y="6336254"/>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16</a:t>
            </a:fld>
            <a:endParaRPr>
              <a:latin typeface="Calibri"/>
              <a:ea typeface="Calibri"/>
              <a:cs typeface="Calibri"/>
              <a:sym typeface="Calibri"/>
            </a:endParaRPr>
          </a:p>
        </p:txBody>
      </p:sp>
      <p:sp>
        <p:nvSpPr>
          <p:cNvPr id="305" name="Google Shape;305;p23"/>
          <p:cNvSpPr txBox="1"/>
          <p:nvPr/>
        </p:nvSpPr>
        <p:spPr>
          <a:xfrm>
            <a:off x="3229466" y="6267448"/>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306" name="Google Shape;306;p23"/>
          <p:cNvPicPr preferRelativeResize="0"/>
          <p:nvPr/>
        </p:nvPicPr>
        <p:blipFill rotWithShape="1">
          <a:blip r:embed="rId3">
            <a:alphaModFix/>
          </a:blip>
          <a:srcRect/>
          <a:stretch/>
        </p:blipFill>
        <p:spPr>
          <a:xfrm>
            <a:off x="571457" y="1400363"/>
            <a:ext cx="636501" cy="616542"/>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6"/>
          <p:cNvSpPr/>
          <p:nvPr/>
        </p:nvSpPr>
        <p:spPr>
          <a:xfrm>
            <a:off x="6371312" y="533608"/>
            <a:ext cx="5617333" cy="3004249"/>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Section Giratoire St Antoine / Giratoire Mauron</a:t>
            </a:r>
            <a:endParaRPr sz="1200" b="1" i="0" u="sng"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Bande cyclable dans les 2 sens de circulation  </a:t>
            </a: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Réduction de la 2*2 voies à 1*2 voies pour freiner le flux de circulation</a:t>
            </a:r>
            <a:r>
              <a:rPr lang="fr-FR" sz="1200" b="0" i="0" u="none" strike="noStrike" cap="none">
                <a:solidFill>
                  <a:srgbClr val="FF0000"/>
                </a:solidFill>
                <a:latin typeface="Calibri"/>
                <a:ea typeface="Calibri"/>
                <a:cs typeface="Calibri"/>
                <a:sym typeface="Calibri"/>
              </a:rPr>
              <a: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Piste cyclable sur le pont Saint Antoine </a:t>
            </a: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 Réfection de chaussée section Fontchaudière à Mauron en 2009</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des giratoires St Antoine et Fontchaudière en 2017</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Section Giratoire Mauron / Giratoire Saintes</a:t>
            </a:r>
            <a:endParaRPr sz="1200" b="1" i="0" u="sng"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Bande cyclable dans les 2 sens de circulation </a:t>
            </a: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0" marR="0" lvl="1" indent="0" algn="just"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Arial"/>
              <a:ea typeface="Arial"/>
              <a:cs typeface="Arial"/>
              <a:sym typeface="Arial"/>
            </a:endParaRPr>
          </a:p>
        </p:txBody>
      </p:sp>
      <p:sp>
        <p:nvSpPr>
          <p:cNvPr id="312" name="Google Shape;312;p6"/>
          <p:cNvSpPr/>
          <p:nvPr/>
        </p:nvSpPr>
        <p:spPr>
          <a:xfrm>
            <a:off x="6231228" y="3689326"/>
            <a:ext cx="5617333" cy="2047634"/>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1" i="0" u="sng" strike="noStrike" cap="none">
                <a:solidFill>
                  <a:schemeClr val="dk1"/>
                </a:solidFill>
                <a:latin typeface="Calibri"/>
                <a:ea typeface="Calibri"/>
                <a:cs typeface="Calibri"/>
                <a:sym typeface="Calibri"/>
              </a:rPr>
              <a:t>Section giratoires Mauron au giratoire Gontran Labrégère </a:t>
            </a: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i="0" strike="noStrike" cap="none">
                <a:solidFill>
                  <a:schemeClr val="dk1"/>
                </a:solidFill>
                <a:latin typeface="Calibri"/>
                <a:ea typeface="Calibri"/>
                <a:cs typeface="Calibri"/>
                <a:sym typeface="Calibri"/>
              </a:rPr>
              <a:t>Réfection de chaussée et de la signalisation dont bande cyclable en 2019 </a:t>
            </a:r>
            <a:endParaRPr sz="1200" i="0"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1" i="0" u="sng"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Section Giratoire Mauron / Giratoire Saintes</a:t>
            </a:r>
            <a:endParaRPr sz="1200" b="1" i="0" u="sng"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du giratoire G Labrégère et la chaussée de la rue de Saintes / Labrégère. Gain attendu : 2 dB(A) si enrobé acoustique</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p:txBody>
      </p:sp>
      <p:sp>
        <p:nvSpPr>
          <p:cNvPr id="313" name="Google Shape;313;p6"/>
          <p:cNvSpPr/>
          <p:nvPr/>
        </p:nvSpPr>
        <p:spPr>
          <a:xfrm>
            <a:off x="360110" y="2294037"/>
            <a:ext cx="5602310" cy="3575540"/>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bd de Bretagne, il est estimé que 60 personnes sont  impactées par des dépassements de la norme réglementaire en matière de bruit sur 24 h.</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aucun établissement sensible sur ce périmètre. </a:t>
            </a:r>
            <a:endParaRPr sz="1200" b="0" i="0" u="none" strike="noStrike" cap="none">
              <a:solidFill>
                <a:schemeClr val="dk1"/>
              </a:solidFill>
              <a:latin typeface="Calibri"/>
              <a:ea typeface="Calibri"/>
              <a:cs typeface="Calibri"/>
              <a:sym typeface="Calibri"/>
            </a:endParaRPr>
          </a:p>
        </p:txBody>
      </p:sp>
      <p:graphicFrame>
        <p:nvGraphicFramePr>
          <p:cNvPr id="314" name="Google Shape;314;p6"/>
          <p:cNvGraphicFramePr/>
          <p:nvPr/>
        </p:nvGraphicFramePr>
        <p:xfrm>
          <a:off x="666952" y="2876124"/>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1572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jour</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315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173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192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159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315" name="Google Shape;315;p6"/>
          <p:cNvSpPr/>
          <p:nvPr/>
        </p:nvSpPr>
        <p:spPr>
          <a:xfrm>
            <a:off x="6599662" y="575059"/>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316" name="Google Shape;316;p6"/>
          <p:cNvSpPr/>
          <p:nvPr/>
        </p:nvSpPr>
        <p:spPr>
          <a:xfrm>
            <a:off x="6500035" y="3794576"/>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317" name="Google Shape;317;p6"/>
          <p:cNvSpPr/>
          <p:nvPr/>
        </p:nvSpPr>
        <p:spPr>
          <a:xfrm>
            <a:off x="609492" y="2384843"/>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318" name="Google Shape;318;p6"/>
          <p:cNvSpPr/>
          <p:nvPr/>
        </p:nvSpPr>
        <p:spPr>
          <a:xfrm>
            <a:off x="322076" y="625909"/>
            <a:ext cx="5602310" cy="1486670"/>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319" name="Google Shape;319;p6"/>
          <p:cNvSpPr/>
          <p:nvPr/>
        </p:nvSpPr>
        <p:spPr>
          <a:xfrm>
            <a:off x="571457" y="720550"/>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320" name="Google Shape;320;p6"/>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5 : </a:t>
            </a:r>
            <a:r>
              <a:rPr lang="fr-FR" sz="1800" b="1" i="0" u="none" strike="noStrike" cap="none">
                <a:solidFill>
                  <a:schemeClr val="dk1"/>
                </a:solidFill>
                <a:latin typeface="Calibri"/>
                <a:ea typeface="Calibri"/>
                <a:cs typeface="Calibri"/>
                <a:sym typeface="Calibri"/>
              </a:rPr>
              <a:t>Boulevard de Bretagne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321" name="Google Shape;321;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17</a:t>
            </a:fld>
            <a:endParaRPr/>
          </a:p>
        </p:txBody>
      </p:sp>
      <p:sp>
        <p:nvSpPr>
          <p:cNvPr id="322" name="Google Shape;322;p6"/>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323" name="Google Shape;323;p6"/>
          <p:cNvPicPr preferRelativeResize="0"/>
          <p:nvPr/>
        </p:nvPicPr>
        <p:blipFill rotWithShape="1">
          <a:blip r:embed="rId3">
            <a:alphaModFix/>
          </a:blip>
          <a:srcRect/>
          <a:stretch/>
        </p:blipFill>
        <p:spPr>
          <a:xfrm>
            <a:off x="680796" y="1316456"/>
            <a:ext cx="636501" cy="616542"/>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16"/>
          <p:cNvSpPr/>
          <p:nvPr/>
        </p:nvSpPr>
        <p:spPr>
          <a:xfrm>
            <a:off x="6330853" y="536580"/>
            <a:ext cx="5617333" cy="2633340"/>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457200" marR="0" lvl="0" indent="-30480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Réfection de chaussée de Carnot à Iéna en 2010 </a:t>
            </a:r>
            <a:endParaRPr sz="1200" b="0" i="0" u="none" strike="noStrike" cap="none">
              <a:solidFill>
                <a:schemeClr val="dk1"/>
              </a:solidFill>
              <a:latin typeface="Calibri"/>
              <a:ea typeface="Calibri"/>
              <a:cs typeface="Calibri"/>
              <a:sym typeface="Calibri"/>
            </a:endParaRPr>
          </a:p>
          <a:p>
            <a:pPr marL="457200" marR="0" lvl="0" indent="-30480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Création d’une zone 30km/h : Gain attendu : 2 dB(A)</a:t>
            </a:r>
            <a:endParaRPr sz="1200" b="0" i="0" u="none" strike="noStrike" cap="none">
              <a:solidFill>
                <a:srgbClr val="000000"/>
              </a:solidFill>
              <a:latin typeface="Arial"/>
              <a:ea typeface="Arial"/>
              <a:cs typeface="Arial"/>
              <a:sym typeface="Arial"/>
            </a:endParaRPr>
          </a:p>
        </p:txBody>
      </p:sp>
      <p:sp>
        <p:nvSpPr>
          <p:cNvPr id="329" name="Google Shape;329;p16"/>
          <p:cNvSpPr/>
          <p:nvPr/>
        </p:nvSpPr>
        <p:spPr>
          <a:xfrm>
            <a:off x="6330853" y="3635297"/>
            <a:ext cx="5617333" cy="2086233"/>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171450" marR="0" lvl="0" indent="-9525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Chaussée réfectionnée en 2019 (section Tharaud à Carnot) - Gain attendu : 2 dB(A)</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Passage de bus hybrides fonctionnant à l’électricité pour des vitesses inférieures à 10 km/h (en particulier lors de la phase arrêt démarrage au stations du BHNS)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Arial"/>
              <a:ea typeface="Arial"/>
              <a:cs typeface="Arial"/>
              <a:sym typeface="Arial"/>
            </a:endParaRPr>
          </a:p>
        </p:txBody>
      </p:sp>
      <p:sp>
        <p:nvSpPr>
          <p:cNvPr id="330" name="Google Shape;330;p16"/>
          <p:cNvSpPr/>
          <p:nvPr/>
        </p:nvSpPr>
        <p:spPr>
          <a:xfrm>
            <a:off x="409162" y="2480691"/>
            <a:ext cx="5602310" cy="3745937"/>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l’avenue des Maréchaux, il est estimé que 32 personnes sont impactées par des dépassements de la norme réglementaire en matière de bruit sur 24 h.</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1 établissement d’enseignement a un Lden compris entre 55 et 60 Db.</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331" name="Google Shape;331;p16"/>
          <p:cNvGraphicFramePr/>
          <p:nvPr/>
        </p:nvGraphicFramePr>
        <p:xfrm>
          <a:off x="832643" y="3073289"/>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29300">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8117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solidFill>
                            <a:schemeClr val="dk1"/>
                          </a:solidFill>
                          <a:latin typeface="Calibri"/>
                          <a:ea typeface="Calibri"/>
                          <a:cs typeface="Calibri"/>
                          <a:sym typeface="Calibri"/>
                        </a:rPr>
                        <a:t>&gt;=68</a:t>
                      </a:r>
                      <a:endParaRPr sz="1200" u="none" strike="noStrike" cap="none">
                        <a:solidFill>
                          <a:schemeClr val="dk1"/>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743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123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88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solidFill>
                            <a:schemeClr val="dk1"/>
                          </a:solidFill>
                          <a:latin typeface="Calibri"/>
                          <a:ea typeface="Calibri"/>
                          <a:cs typeface="Calibri"/>
                          <a:sym typeface="Calibri"/>
                        </a:rPr>
                        <a:t>32</a:t>
                      </a:r>
                      <a:endParaRPr sz="1200" u="none" strike="noStrike" cap="none">
                        <a:solidFill>
                          <a:schemeClr val="dk1"/>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35452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27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88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332" name="Google Shape;332;p16"/>
          <p:cNvSpPr/>
          <p:nvPr/>
        </p:nvSpPr>
        <p:spPr>
          <a:xfrm>
            <a:off x="6599662" y="644586"/>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333" name="Google Shape;333;p16"/>
          <p:cNvSpPr/>
          <p:nvPr/>
        </p:nvSpPr>
        <p:spPr>
          <a:xfrm>
            <a:off x="6599661" y="3810326"/>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334" name="Google Shape;334;p16"/>
          <p:cNvSpPr/>
          <p:nvPr/>
        </p:nvSpPr>
        <p:spPr>
          <a:xfrm>
            <a:off x="658543" y="2659431"/>
            <a:ext cx="5018851" cy="28946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335" name="Google Shape;335;p16"/>
          <p:cNvSpPr/>
          <p:nvPr/>
        </p:nvSpPr>
        <p:spPr>
          <a:xfrm>
            <a:off x="409162" y="648009"/>
            <a:ext cx="5602310" cy="1616220"/>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336" name="Google Shape;336;p16"/>
          <p:cNvSpPr/>
          <p:nvPr/>
        </p:nvSpPr>
        <p:spPr>
          <a:xfrm>
            <a:off x="658543" y="742650"/>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337" name="Google Shape;337;p16"/>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15 : </a:t>
            </a:r>
            <a:r>
              <a:rPr lang="fr-FR" sz="1800" b="1" i="0" u="none" strike="noStrike" cap="none">
                <a:solidFill>
                  <a:schemeClr val="dk1"/>
                </a:solidFill>
                <a:latin typeface="Calibri"/>
                <a:ea typeface="Calibri"/>
                <a:cs typeface="Calibri"/>
                <a:sym typeface="Calibri"/>
              </a:rPr>
              <a:t>Avenue des Maréchaux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338" name="Google Shape;33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18</a:t>
            </a:fld>
            <a:endParaRPr/>
          </a:p>
        </p:txBody>
      </p:sp>
      <p:sp>
        <p:nvSpPr>
          <p:cNvPr id="339" name="Google Shape;339;p16"/>
          <p:cNvSpPr txBox="1"/>
          <p:nvPr/>
        </p:nvSpPr>
        <p:spPr>
          <a:xfrm>
            <a:off x="3274747" y="6386297"/>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340" name="Google Shape;340;p16"/>
          <p:cNvPicPr preferRelativeResize="0"/>
          <p:nvPr/>
        </p:nvPicPr>
        <p:blipFill rotWithShape="1">
          <a:blip r:embed="rId3">
            <a:alphaModFix/>
          </a:blip>
          <a:srcRect/>
          <a:stretch/>
        </p:blipFill>
        <p:spPr>
          <a:xfrm>
            <a:off x="802716" y="1360656"/>
            <a:ext cx="636501" cy="61654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19"/>
          <p:cNvSpPr/>
          <p:nvPr/>
        </p:nvSpPr>
        <p:spPr>
          <a:xfrm>
            <a:off x="6330853" y="547858"/>
            <a:ext cx="5617333" cy="2552393"/>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171450" marR="0" lvl="0" indent="-95250" algn="just"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285750" marR="0" lvl="0" indent="-209550" algn="just"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171450" marR="0" lvl="0" indent="-95250" algn="just" rtl="0">
              <a:lnSpc>
                <a:spcPct val="100000"/>
              </a:lnSpc>
              <a:spcBef>
                <a:spcPts val="0"/>
              </a:spcBef>
              <a:spcAft>
                <a:spcPts val="0"/>
              </a:spcAft>
              <a:buClr>
                <a:schemeClr val="dk1"/>
              </a:buClr>
              <a:buSzPts val="1200"/>
              <a:buFont typeface="Calibri"/>
              <a:buNone/>
            </a:pPr>
            <a:endParaRPr sz="1200" b="0" i="0" u="none" strike="noStrike" cap="none">
              <a:solidFill>
                <a:srgbClr val="000000"/>
              </a:solidFill>
              <a:latin typeface="Calibri"/>
              <a:ea typeface="Calibri"/>
              <a:cs typeface="Calibri"/>
              <a:sym typeface="Calibri"/>
            </a:endParaRPr>
          </a:p>
        </p:txBody>
      </p:sp>
      <p:sp>
        <p:nvSpPr>
          <p:cNvPr id="346" name="Google Shape;346;p19"/>
          <p:cNvSpPr/>
          <p:nvPr/>
        </p:nvSpPr>
        <p:spPr>
          <a:xfrm>
            <a:off x="6384300" y="3504372"/>
            <a:ext cx="5617200" cy="2190300"/>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1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none" strike="noStrike" cap="none">
                <a:solidFill>
                  <a:schemeClr val="dk1"/>
                </a:solidFill>
                <a:latin typeface="Calibri"/>
                <a:ea typeface="Calibri"/>
                <a:cs typeface="Calibri"/>
                <a:sym typeface="Calibri"/>
              </a:rPr>
              <a:t>-    Limite communale / Alsace Lorraine : réalisation de stations BHNS</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none" strike="noStrike" cap="none">
                <a:solidFill>
                  <a:schemeClr val="dk1"/>
                </a:solidFill>
                <a:latin typeface="Calibri"/>
                <a:ea typeface="Calibri"/>
                <a:cs typeface="Calibri"/>
                <a:sym typeface="Calibri"/>
              </a:rPr>
              <a:t>-    Passage de bus hybrides fonctionnant à l’électricité pour des vitesses inférieures à 10 km/h (en particulier lors de la phase arrêt démarrage au stations du BHNS)</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none" strike="noStrike" cap="none">
                <a:solidFill>
                  <a:schemeClr val="dk1"/>
                </a:solidFill>
                <a:latin typeface="Calibri"/>
                <a:ea typeface="Calibri"/>
                <a:cs typeface="Calibri"/>
                <a:sym typeface="Calibri"/>
              </a:rPr>
              <a:t>- Réfection de la chaussée Chabasse/Alsace Lorraine et réalisation de bande cyclable en 2019</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none" strike="noStrike" cap="none">
                <a:solidFill>
                  <a:schemeClr val="dk1"/>
                </a:solidFill>
                <a:latin typeface="Calibri"/>
                <a:ea typeface="Calibri"/>
                <a:cs typeface="Calibri"/>
                <a:sym typeface="Calibri"/>
              </a:rPr>
              <a:t>- Création d’une bande cyclable de Liédot vers limite communale en 2020</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a:t>
            </a:r>
            <a:endParaRPr sz="1200" b="0" i="0" u="none" strike="noStrike" cap="none">
              <a:solidFill>
                <a:srgbClr val="FF0000"/>
              </a:solidFill>
              <a:latin typeface="Calibri"/>
              <a:ea typeface="Calibri"/>
              <a:cs typeface="Calibri"/>
              <a:sym typeface="Calibri"/>
            </a:endParaRPr>
          </a:p>
        </p:txBody>
      </p:sp>
      <p:sp>
        <p:nvSpPr>
          <p:cNvPr id="347" name="Google Shape;347;p19"/>
          <p:cNvSpPr/>
          <p:nvPr/>
        </p:nvSpPr>
        <p:spPr>
          <a:xfrm>
            <a:off x="383036" y="2207379"/>
            <a:ext cx="5602310" cy="4005261"/>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rue de Périgueux il est estimé que 25 personnes sont impactées par des dépassements de la norme réglementaire en matière de bruit sur 24 h.</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aucun établissement sensible sur ce périmètre </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348" name="Google Shape;348;p19"/>
          <p:cNvGraphicFramePr/>
          <p:nvPr/>
        </p:nvGraphicFramePr>
        <p:xfrm>
          <a:off x="806517" y="2799977"/>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9010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80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82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25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44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82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349" name="Google Shape;349;p19"/>
          <p:cNvSpPr/>
          <p:nvPr/>
        </p:nvSpPr>
        <p:spPr>
          <a:xfrm>
            <a:off x="6599659" y="594153"/>
            <a:ext cx="5079719" cy="311003"/>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350" name="Google Shape;350;p19"/>
          <p:cNvSpPr/>
          <p:nvPr/>
        </p:nvSpPr>
        <p:spPr>
          <a:xfrm>
            <a:off x="6511588" y="3600256"/>
            <a:ext cx="5079718" cy="303329"/>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351" name="Google Shape;351;p19"/>
          <p:cNvSpPr/>
          <p:nvPr/>
        </p:nvSpPr>
        <p:spPr>
          <a:xfrm>
            <a:off x="632417" y="2386119"/>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352" name="Google Shape;352;p19"/>
          <p:cNvSpPr/>
          <p:nvPr/>
        </p:nvSpPr>
        <p:spPr>
          <a:xfrm>
            <a:off x="383036" y="615107"/>
            <a:ext cx="5602310" cy="1444352"/>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353" name="Google Shape;353;p19"/>
          <p:cNvSpPr/>
          <p:nvPr/>
        </p:nvSpPr>
        <p:spPr>
          <a:xfrm>
            <a:off x="632417" y="709748"/>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354" name="Google Shape;354;p19"/>
          <p:cNvSpPr/>
          <p:nvPr/>
        </p:nvSpPr>
        <p:spPr>
          <a:xfrm>
            <a:off x="322076" y="50191"/>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18 : </a:t>
            </a:r>
            <a:r>
              <a:rPr lang="fr-FR" sz="1800" b="1" i="0" u="none" strike="noStrike" cap="none">
                <a:solidFill>
                  <a:schemeClr val="dk1"/>
                </a:solidFill>
                <a:latin typeface="Calibri"/>
                <a:ea typeface="Calibri"/>
                <a:cs typeface="Calibri"/>
                <a:sym typeface="Calibri"/>
              </a:rPr>
              <a:t>Rue de Périgueux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rgbClr val="FF0000"/>
              </a:solidFill>
              <a:latin typeface="Calibri"/>
              <a:ea typeface="Calibri"/>
              <a:cs typeface="Calibri"/>
              <a:sym typeface="Calibri"/>
            </a:endParaRPr>
          </a:p>
        </p:txBody>
      </p:sp>
      <p:sp>
        <p:nvSpPr>
          <p:cNvPr id="355" name="Google Shape;355;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19</a:t>
            </a:fld>
            <a:endParaRPr>
              <a:latin typeface="Calibri"/>
              <a:ea typeface="Calibri"/>
              <a:cs typeface="Calibri"/>
              <a:sym typeface="Calibri"/>
            </a:endParaRPr>
          </a:p>
        </p:txBody>
      </p:sp>
      <p:sp>
        <p:nvSpPr>
          <p:cNvPr id="356" name="Google Shape;356;p19"/>
          <p:cNvSpPr txBox="1"/>
          <p:nvPr/>
        </p:nvSpPr>
        <p:spPr>
          <a:xfrm>
            <a:off x="2718882"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357" name="Google Shape;357;p19"/>
          <p:cNvPicPr preferRelativeResize="0"/>
          <p:nvPr/>
        </p:nvPicPr>
        <p:blipFill rotWithShape="1">
          <a:blip r:embed="rId3">
            <a:alphaModFix/>
          </a:blip>
          <a:srcRect/>
          <a:stretch/>
        </p:blipFill>
        <p:spPr>
          <a:xfrm>
            <a:off x="746111" y="1265680"/>
            <a:ext cx="636501" cy="61654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39"/>
          <p:cNvSpPr txBox="1">
            <a:spLocks noGrp="1"/>
          </p:cNvSpPr>
          <p:nvPr>
            <p:ph type="title"/>
          </p:nvPr>
        </p:nvSpPr>
        <p:spPr>
          <a:xfrm>
            <a:off x="221608" y="622213"/>
            <a:ext cx="5160017" cy="526423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Calibri"/>
              <a:buNone/>
            </a:pPr>
            <a:r>
              <a:rPr lang="fr-FR" sz="1080">
                <a:solidFill>
                  <a:schemeClr val="dk1"/>
                </a:solidFill>
              </a:rPr>
              <a:t/>
            </a:r>
            <a:br>
              <a:rPr lang="fr-FR" sz="1080">
                <a:solidFill>
                  <a:schemeClr val="dk1"/>
                </a:solidFill>
              </a:rPr>
            </a:br>
            <a:r>
              <a:rPr lang="fr-FR" sz="1080">
                <a:solidFill>
                  <a:schemeClr val="dk1"/>
                </a:solidFill>
              </a:rPr>
              <a:t/>
            </a:r>
            <a:br>
              <a:rPr lang="fr-FR" sz="1080">
                <a:solidFill>
                  <a:schemeClr val="dk1"/>
                </a:solidFill>
              </a:rPr>
            </a:br>
            <a:r>
              <a:rPr lang="fr-FR" sz="989">
                <a:solidFill>
                  <a:schemeClr val="dk1"/>
                </a:solidFill>
              </a:rPr>
              <a:t>Cartographie des voies communales et intercommunales  concernées par la Directive Européenne sur GrandAngoulême ………………………………………………………………………………….p2</a:t>
            </a:r>
            <a:br>
              <a:rPr lang="fr-FR" sz="989">
                <a:solidFill>
                  <a:schemeClr val="dk1"/>
                </a:solidFill>
              </a:rPr>
            </a:br>
            <a:r>
              <a:rPr lang="fr-FR" sz="1080" b="1">
                <a:solidFill>
                  <a:schemeClr val="dk1"/>
                </a:solidFill>
              </a:rPr>
              <a:t>Les politiques générales de GrandAngoulême et de la commune d’Angoulême visant à prévenir et réduire les nuisances sonores</a:t>
            </a:r>
            <a:r>
              <a:rPr lang="fr-FR" sz="1080">
                <a:solidFill>
                  <a:schemeClr val="dk1"/>
                </a:solidFill>
              </a:rPr>
              <a:t>…………………………………………………  p 5</a:t>
            </a:r>
            <a:br>
              <a:rPr lang="fr-FR" sz="1080">
                <a:solidFill>
                  <a:schemeClr val="dk1"/>
                </a:solidFill>
              </a:rPr>
            </a:br>
            <a:r>
              <a:rPr lang="fr-FR" sz="1080" b="1">
                <a:solidFill>
                  <a:schemeClr val="dk1"/>
                </a:solidFill>
              </a:rPr>
              <a:t>Les actions réalisées et prévues sur les voiries concernées par la Directive Européenne sur le Bruit</a:t>
            </a:r>
            <a:r>
              <a:rPr lang="fr-FR" sz="1080">
                <a:solidFill>
                  <a:schemeClr val="dk1"/>
                </a:solidFill>
              </a:rPr>
              <a:t>………………………………………………………………………………… 8</a:t>
            </a:r>
            <a:br>
              <a:rPr lang="fr-FR" sz="1080">
                <a:solidFill>
                  <a:schemeClr val="dk1"/>
                </a:solidFill>
              </a:rPr>
            </a:br>
            <a:r>
              <a:rPr lang="fr-FR" sz="1080">
                <a:solidFill>
                  <a:schemeClr val="dk1"/>
                </a:solidFill>
              </a:rPr>
              <a:t/>
            </a:r>
            <a:br>
              <a:rPr lang="fr-FR" sz="1080">
                <a:solidFill>
                  <a:schemeClr val="dk1"/>
                </a:solidFill>
              </a:rPr>
            </a:br>
            <a:r>
              <a:rPr lang="fr-FR" sz="1080" b="1">
                <a:solidFill>
                  <a:schemeClr val="dk1"/>
                </a:solidFill>
              </a:rPr>
              <a:t>Voiries sur la commune d’Angoulême</a:t>
            </a:r>
            <a:r>
              <a:rPr lang="fr-FR" sz="1080">
                <a:solidFill>
                  <a:schemeClr val="dk1"/>
                </a:solidFill>
              </a:rPr>
              <a:t>…………………………………………….…………………...p 9</a:t>
            </a:r>
            <a:br>
              <a:rPr lang="fr-FR" sz="1080">
                <a:solidFill>
                  <a:schemeClr val="dk1"/>
                </a:solidFill>
              </a:rPr>
            </a:br>
            <a:r>
              <a:rPr lang="fr-FR" sz="1080">
                <a:solidFill>
                  <a:schemeClr val="dk1"/>
                </a:solidFill>
              </a:rPr>
              <a:t>- Rue de Saintes ……………………………………………………………………………………………………p 10</a:t>
            </a:r>
            <a:br>
              <a:rPr lang="fr-FR" sz="1080">
                <a:solidFill>
                  <a:schemeClr val="dk1"/>
                </a:solidFill>
              </a:rPr>
            </a:br>
            <a:r>
              <a:rPr lang="fr-FR" sz="1080">
                <a:solidFill>
                  <a:schemeClr val="dk1"/>
                </a:solidFill>
              </a:rPr>
              <a:t>- Rue de Bordeaux ………………………………………………………………………………………….…….P 11</a:t>
            </a:r>
            <a:br>
              <a:rPr lang="fr-FR" sz="1080">
                <a:solidFill>
                  <a:schemeClr val="dk1"/>
                </a:solidFill>
              </a:rPr>
            </a:br>
            <a:r>
              <a:rPr lang="fr-FR" sz="1080">
                <a:solidFill>
                  <a:schemeClr val="dk1"/>
                </a:solidFill>
              </a:rPr>
              <a:t>- Boulevard du 8 mai 1945………………………………………………………………………………p 13</a:t>
            </a:r>
            <a:br>
              <a:rPr lang="fr-FR" sz="1080">
                <a:solidFill>
                  <a:schemeClr val="dk1"/>
                </a:solidFill>
              </a:rPr>
            </a:br>
            <a:r>
              <a:rPr lang="fr-FR" sz="1080">
                <a:solidFill>
                  <a:schemeClr val="dk1"/>
                </a:solidFill>
              </a:rPr>
              <a:t>- Rue de Montmoreau …………………………………………………………………………………. p 14  Boulevard Churchill ……………………………………………………………………………………. P15</a:t>
            </a:r>
            <a:br>
              <a:rPr lang="fr-FR" sz="1080">
                <a:solidFill>
                  <a:schemeClr val="dk1"/>
                </a:solidFill>
              </a:rPr>
            </a:br>
            <a:r>
              <a:rPr lang="fr-FR" sz="1080">
                <a:solidFill>
                  <a:schemeClr val="dk1"/>
                </a:solidFill>
              </a:rPr>
              <a:t>- Rue Saint Antoine ……………………………………………………………………………… …….. P 16</a:t>
            </a:r>
            <a:br>
              <a:rPr lang="fr-FR" sz="1080">
                <a:solidFill>
                  <a:schemeClr val="dk1"/>
                </a:solidFill>
              </a:rPr>
            </a:br>
            <a:r>
              <a:rPr lang="fr-FR" sz="1080">
                <a:solidFill>
                  <a:schemeClr val="dk1"/>
                </a:solidFill>
              </a:rPr>
              <a:t>- Boulevard de Bretagne ………………………………………………………………………………..P 17</a:t>
            </a:r>
            <a:br>
              <a:rPr lang="fr-FR" sz="1080">
                <a:solidFill>
                  <a:schemeClr val="dk1"/>
                </a:solidFill>
              </a:rPr>
            </a:br>
            <a:r>
              <a:rPr lang="fr-FR" sz="1080">
                <a:solidFill>
                  <a:schemeClr val="dk1"/>
                </a:solidFill>
              </a:rPr>
              <a:t>- Avenue des Maréchaux ……………………………………………………………………………… p 18</a:t>
            </a:r>
            <a:br>
              <a:rPr lang="fr-FR" sz="1080">
                <a:solidFill>
                  <a:schemeClr val="dk1"/>
                </a:solidFill>
              </a:rPr>
            </a:br>
            <a:r>
              <a:rPr lang="fr-FR" sz="1080">
                <a:solidFill>
                  <a:schemeClr val="dk1"/>
                </a:solidFill>
              </a:rPr>
              <a:t>- Rue de Périgueux ………………………………………………………………………………………. p 19 </a:t>
            </a:r>
            <a:br>
              <a:rPr lang="fr-FR" sz="1080">
                <a:solidFill>
                  <a:schemeClr val="dk1"/>
                </a:solidFill>
              </a:rPr>
            </a:br>
            <a:r>
              <a:rPr lang="fr-FR" sz="1080">
                <a:solidFill>
                  <a:schemeClr val="dk1"/>
                </a:solidFill>
              </a:rPr>
              <a:t>- Rue de Navarre ……………………………………………………………………………………….… p 20</a:t>
            </a:r>
            <a:br>
              <a:rPr lang="fr-FR" sz="1080">
                <a:solidFill>
                  <a:schemeClr val="dk1"/>
                </a:solidFill>
              </a:rPr>
            </a:br>
            <a:r>
              <a:rPr lang="fr-FR" sz="1080">
                <a:solidFill>
                  <a:schemeClr val="dk1"/>
                </a:solidFill>
              </a:rPr>
              <a:t>- Avenue du Maréchal de Lattre de Tassigny ……………………………………………… p 21</a:t>
            </a:r>
            <a:br>
              <a:rPr lang="fr-FR" sz="1080">
                <a:solidFill>
                  <a:schemeClr val="dk1"/>
                </a:solidFill>
              </a:rPr>
            </a:br>
            <a:r>
              <a:rPr lang="fr-FR" sz="1080">
                <a:solidFill>
                  <a:schemeClr val="dk1"/>
                </a:solidFill>
              </a:rPr>
              <a:t>- Boulevard de la République …………………………………………………………………… ….p 22</a:t>
            </a:r>
            <a:br>
              <a:rPr lang="fr-FR" sz="1080">
                <a:solidFill>
                  <a:schemeClr val="dk1"/>
                </a:solidFill>
              </a:rPr>
            </a:br>
            <a:r>
              <a:rPr lang="fr-FR" sz="1080">
                <a:solidFill>
                  <a:schemeClr val="dk1"/>
                </a:solidFill>
              </a:rPr>
              <a:t>- Boulevard Chabasse …………………………………………………………………………………… p 23</a:t>
            </a:r>
            <a:br>
              <a:rPr lang="fr-FR" sz="1080">
                <a:solidFill>
                  <a:schemeClr val="dk1"/>
                </a:solidFill>
              </a:rPr>
            </a:br>
            <a:r>
              <a:rPr lang="fr-FR" sz="1080">
                <a:solidFill>
                  <a:schemeClr val="dk1"/>
                </a:solidFill>
              </a:rPr>
              <a:t>- Boulevard de Bury ……………………………………………………………………………………….P 24</a:t>
            </a:r>
            <a:br>
              <a:rPr lang="fr-FR" sz="1080">
                <a:solidFill>
                  <a:schemeClr val="dk1"/>
                </a:solidFill>
              </a:rPr>
            </a:br>
            <a:r>
              <a:rPr lang="fr-FR" sz="1080">
                <a:solidFill>
                  <a:schemeClr val="dk1"/>
                </a:solidFill>
              </a:rPr>
              <a:t>- Voie de l’Europe ……………………………………………………………………………… …………p 25</a:t>
            </a:r>
            <a:br>
              <a:rPr lang="fr-FR" sz="1080">
                <a:solidFill>
                  <a:schemeClr val="dk1"/>
                </a:solidFill>
              </a:rPr>
            </a:br>
            <a:r>
              <a:rPr lang="fr-FR" sz="1080">
                <a:solidFill>
                  <a:schemeClr val="dk1"/>
                </a:solidFill>
              </a:rPr>
              <a:t>- Rue de Limoges …………………………………………………………………………………………. p 26</a:t>
            </a:r>
            <a:br>
              <a:rPr lang="fr-FR" sz="1080">
                <a:solidFill>
                  <a:schemeClr val="dk1"/>
                </a:solidFill>
              </a:rPr>
            </a:br>
            <a:r>
              <a:rPr lang="fr-FR" sz="1080">
                <a:solidFill>
                  <a:schemeClr val="dk1"/>
                </a:solidFill>
              </a:rPr>
              <a:t>- Avenue Gambetta ……………………………………………………………………………………… p 27</a:t>
            </a:r>
            <a:br>
              <a:rPr lang="fr-FR" sz="1080">
                <a:solidFill>
                  <a:schemeClr val="dk1"/>
                </a:solidFill>
              </a:rPr>
            </a:br>
            <a:r>
              <a:rPr lang="fr-FR" sz="1080">
                <a:solidFill>
                  <a:schemeClr val="dk1"/>
                </a:solidFill>
              </a:rPr>
              <a:t>- Boulevard Thébaud ………………………………………………………………………………….. p 28</a:t>
            </a:r>
            <a:br>
              <a:rPr lang="fr-FR" sz="1080">
                <a:solidFill>
                  <a:schemeClr val="dk1"/>
                </a:solidFill>
              </a:rPr>
            </a:br>
            <a:r>
              <a:rPr lang="fr-FR" sz="1080">
                <a:solidFill>
                  <a:schemeClr val="dk1"/>
                </a:solidFill>
              </a:rPr>
              <a:t>- Boulevard Poitou-Charentes ……………………………………………………………………… p 29</a:t>
            </a:r>
            <a:br>
              <a:rPr lang="fr-FR" sz="1080">
                <a:solidFill>
                  <a:schemeClr val="dk1"/>
                </a:solidFill>
              </a:rPr>
            </a:br>
            <a:r>
              <a:rPr lang="fr-FR" sz="1080">
                <a:solidFill>
                  <a:schemeClr val="dk1"/>
                </a:solidFill>
              </a:rPr>
              <a:t>- Boulevard Jean XXIII …………………………………………………………………………………….p 30</a:t>
            </a:r>
            <a:br>
              <a:rPr lang="fr-FR" sz="1080">
                <a:solidFill>
                  <a:schemeClr val="dk1"/>
                </a:solidFill>
              </a:rPr>
            </a:br>
            <a:r>
              <a:rPr lang="fr-FR" sz="1080">
                <a:solidFill>
                  <a:schemeClr val="dk1"/>
                </a:solidFill>
              </a:rPr>
              <a:t>- Boulevard Allende ………………………………………………………………………………………. P 31</a:t>
            </a:r>
            <a:br>
              <a:rPr lang="fr-FR" sz="1080">
                <a:solidFill>
                  <a:schemeClr val="dk1"/>
                </a:solidFill>
              </a:rPr>
            </a:br>
            <a:r>
              <a:rPr lang="fr-FR" sz="1080">
                <a:solidFill>
                  <a:schemeClr val="dk1"/>
                </a:solidFill>
              </a:rPr>
              <a:t>- Boulevard d'Aquitaine ………………………………………………………………………………….p 32</a:t>
            </a:r>
            <a:br>
              <a:rPr lang="fr-FR" sz="1080">
                <a:solidFill>
                  <a:schemeClr val="dk1"/>
                </a:solidFill>
              </a:rPr>
            </a:br>
            <a:r>
              <a:rPr lang="fr-FR" sz="1080">
                <a:solidFill>
                  <a:schemeClr val="dk1"/>
                </a:solidFill>
              </a:rPr>
              <a:t>- Rue Desfarges ……………………………………………………………………………………………. p 33</a:t>
            </a:r>
            <a:br>
              <a:rPr lang="fr-FR" sz="1080">
                <a:solidFill>
                  <a:schemeClr val="dk1"/>
                </a:solidFill>
              </a:rPr>
            </a:br>
            <a:r>
              <a:rPr lang="fr-FR" sz="1080">
                <a:solidFill>
                  <a:schemeClr val="dk1"/>
                </a:solidFill>
              </a:rPr>
              <a:t>-  Boulevard Jean Monnet …………………………………………………………………………….. p 34</a:t>
            </a:r>
            <a:br>
              <a:rPr lang="fr-FR" sz="1080">
                <a:solidFill>
                  <a:schemeClr val="dk1"/>
                </a:solidFill>
              </a:rPr>
            </a:br>
            <a:endParaRPr sz="1080">
              <a:solidFill>
                <a:schemeClr val="dk1"/>
              </a:solidFill>
            </a:endParaRPr>
          </a:p>
        </p:txBody>
      </p:sp>
      <p:sp>
        <p:nvSpPr>
          <p:cNvPr id="91" name="Google Shape;91;p39"/>
          <p:cNvSpPr/>
          <p:nvPr/>
        </p:nvSpPr>
        <p:spPr>
          <a:xfrm>
            <a:off x="322076" y="96197"/>
            <a:ext cx="11679552" cy="348844"/>
          </a:xfrm>
          <a:prstGeom prst="roundRect">
            <a:avLst>
              <a:gd name="adj" fmla="val 16667"/>
            </a:avLst>
          </a:prstGeom>
          <a:solidFill>
            <a:srgbClr val="F7CAAC"/>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Arial"/>
                <a:ea typeface="Arial"/>
                <a:cs typeface="Arial"/>
                <a:sym typeface="Arial"/>
              </a:rPr>
              <a:t>Sommaire</a:t>
            </a:r>
            <a:endParaRPr sz="1400" b="0" i="0" u="none" strike="noStrike" cap="none">
              <a:solidFill>
                <a:schemeClr val="dk1"/>
              </a:solidFill>
              <a:latin typeface="Arial"/>
              <a:ea typeface="Arial"/>
              <a:cs typeface="Arial"/>
              <a:sym typeface="Arial"/>
            </a:endParaRPr>
          </a:p>
        </p:txBody>
      </p:sp>
      <p:sp>
        <p:nvSpPr>
          <p:cNvPr id="92" name="Google Shape;92;p39"/>
          <p:cNvSpPr txBox="1">
            <a:spLocks noGrp="1"/>
          </p:cNvSpPr>
          <p:nvPr>
            <p:ph type="ftr" idx="1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fr-FR" i="1"/>
              <a:t>PPBE sur la zone de GrandAngoulême – dossier de consultation du public – novembre 2019</a:t>
            </a:r>
            <a:endParaRPr i="1"/>
          </a:p>
        </p:txBody>
      </p:sp>
      <p:sp>
        <p:nvSpPr>
          <p:cNvPr id="93" name="Google Shape;93;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2</a:t>
            </a:fld>
            <a:endParaRPr/>
          </a:p>
        </p:txBody>
      </p:sp>
      <p:sp>
        <p:nvSpPr>
          <p:cNvPr id="94" name="Google Shape;94;p39"/>
          <p:cNvSpPr txBox="1"/>
          <p:nvPr/>
        </p:nvSpPr>
        <p:spPr>
          <a:xfrm>
            <a:off x="6161851" y="622212"/>
            <a:ext cx="5612137" cy="3853994"/>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chemeClr val="dk1"/>
              </a:buClr>
              <a:buSzPts val="6000"/>
              <a:buFont typeface="Calibri"/>
              <a:buNone/>
            </a:pPr>
            <a:r>
              <a:rPr lang="fr-FR" sz="1100" b="1" i="0" u="none" strike="noStrike" cap="none">
                <a:solidFill>
                  <a:schemeClr val="dk1"/>
                </a:solidFill>
                <a:latin typeface="Calibri"/>
                <a:ea typeface="Calibri"/>
                <a:cs typeface="Calibri"/>
                <a:sym typeface="Calibri"/>
              </a:rPr>
              <a:t>Voiries sur la commune de Champniers………………………………………………………………………..p35</a:t>
            </a:r>
            <a:endParaRPr sz="1100" b="1"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r>
              <a:rPr lang="fr-FR" sz="1100" b="0" i="0" u="none" strike="noStrike" cap="none">
                <a:solidFill>
                  <a:schemeClr val="dk1"/>
                </a:solidFill>
                <a:latin typeface="Calibri"/>
                <a:ea typeface="Calibri"/>
                <a:cs typeface="Calibri"/>
                <a:sym typeface="Calibri"/>
              </a:rPr>
              <a:t>- Route de Paris………………………………………………………………………………………………………………..p36</a:t>
            </a:r>
            <a:endParaRPr sz="11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r>
              <a:rPr lang="fr-FR" sz="1100" b="0" i="0" u="none" strike="noStrike" cap="none">
                <a:solidFill>
                  <a:schemeClr val="dk1"/>
                </a:solidFill>
                <a:latin typeface="Calibri"/>
                <a:ea typeface="Calibri"/>
                <a:cs typeface="Calibri"/>
                <a:sym typeface="Calibri"/>
              </a:rPr>
              <a:t>- Voie d’intérêt Communautaire de la Route de Paris prolongée par la Rue de l’Arêtier…..p37</a:t>
            </a:r>
            <a:endParaRPr sz="1400" b="0" i="0" u="none" strike="noStrike" cap="none">
              <a:solidFill>
                <a:srgbClr val="000000"/>
              </a:solidFill>
              <a:latin typeface="Arial"/>
              <a:ea typeface="Arial"/>
              <a:cs typeface="Arial"/>
              <a:sym typeface="Arial"/>
            </a:endParaRPr>
          </a:p>
          <a:p>
            <a:pPr marL="171450" marR="0" lvl="0" indent="0" algn="l" rtl="0">
              <a:lnSpc>
                <a:spcPct val="90000"/>
              </a:lnSpc>
              <a:spcBef>
                <a:spcPts val="0"/>
              </a:spcBef>
              <a:spcAft>
                <a:spcPts val="0"/>
              </a:spcAft>
              <a:buClr>
                <a:schemeClr val="dk1"/>
              </a:buClr>
              <a:buSzPts val="6000"/>
              <a:buFont typeface="Calibri"/>
              <a:buNone/>
            </a:pPr>
            <a:endParaRPr sz="11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r>
              <a:rPr lang="fr-FR" sz="1100" b="1" i="0" u="none" strike="noStrike" cap="none">
                <a:solidFill>
                  <a:schemeClr val="dk1"/>
                </a:solidFill>
                <a:latin typeface="Calibri"/>
                <a:ea typeface="Calibri"/>
                <a:cs typeface="Calibri"/>
                <a:sym typeface="Calibri"/>
              </a:rPr>
              <a:t>Voiries sur la commune de Gond-Pontouvre………………………………………………………………..p38</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6000"/>
              <a:buFont typeface="Calibri"/>
              <a:buNone/>
            </a:pPr>
            <a:r>
              <a:rPr lang="fr-FR" sz="1100" b="0" i="0" u="none" strike="noStrike" cap="none">
                <a:solidFill>
                  <a:schemeClr val="dk1"/>
                </a:solidFill>
                <a:latin typeface="Calibri"/>
                <a:ea typeface="Calibri"/>
                <a:cs typeface="Calibri"/>
                <a:sym typeface="Calibri"/>
              </a:rPr>
              <a:t>- Rue de Paris…………………………………………………………………………………………………………………..p 39</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6000"/>
              <a:buFont typeface="Calibri"/>
              <a:buNone/>
            </a:pPr>
            <a:r>
              <a:rPr lang="fr-FR" sz="1100" b="0" i="0" u="none" strike="noStrike" cap="none">
                <a:solidFill>
                  <a:schemeClr val="dk1"/>
                </a:solidFill>
                <a:latin typeface="Calibri"/>
                <a:ea typeface="Calibri"/>
                <a:cs typeface="Calibri"/>
                <a:sym typeface="Calibri"/>
              </a:rPr>
              <a:t>- Route des Fours à Chaux…………………………………………………………………………………………….....p40</a:t>
            </a:r>
            <a:endParaRPr sz="1400" b="0" i="0" u="none" strike="noStrike" cap="none">
              <a:solidFill>
                <a:srgbClr val="000000"/>
              </a:solidFill>
              <a:latin typeface="Arial"/>
              <a:ea typeface="Arial"/>
              <a:cs typeface="Arial"/>
              <a:sym typeface="Arial"/>
            </a:endParaRPr>
          </a:p>
          <a:p>
            <a:pPr marL="171450" marR="0" lvl="0" indent="0" algn="l" rtl="0">
              <a:lnSpc>
                <a:spcPct val="90000"/>
              </a:lnSpc>
              <a:spcBef>
                <a:spcPts val="0"/>
              </a:spcBef>
              <a:spcAft>
                <a:spcPts val="0"/>
              </a:spcAft>
              <a:buClr>
                <a:schemeClr val="dk1"/>
              </a:buClr>
              <a:buSzPts val="6000"/>
              <a:buFont typeface="Calibri"/>
              <a:buNone/>
            </a:pPr>
            <a:endParaRPr sz="11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r>
              <a:rPr lang="fr-FR" sz="1100" b="1" i="0" u="none" strike="noStrike" cap="none">
                <a:solidFill>
                  <a:schemeClr val="dk1"/>
                </a:solidFill>
                <a:latin typeface="Calibri"/>
                <a:ea typeface="Calibri"/>
                <a:cs typeface="Calibri"/>
                <a:sym typeface="Calibri"/>
              </a:rPr>
              <a:t>Voiries sur la commune de l’Isle d’Espagnac</a:t>
            </a:r>
            <a:r>
              <a:rPr lang="fr-FR" sz="1100" b="0" i="0" u="none" strike="noStrike" cap="none">
                <a:solidFill>
                  <a:schemeClr val="dk1"/>
                </a:solidFill>
                <a:latin typeface="Calibri"/>
                <a:ea typeface="Calibri"/>
                <a:cs typeface="Calibri"/>
                <a:sym typeface="Calibri"/>
              </a:rPr>
              <a:t>…………………………………………………………………… p41</a:t>
            </a:r>
            <a:endParaRPr sz="1100" b="1"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r>
              <a:rPr lang="fr-FR" sz="1100" b="0" i="0" u="none" strike="noStrike" cap="none">
                <a:solidFill>
                  <a:schemeClr val="dk1"/>
                </a:solidFill>
                <a:latin typeface="Calibri"/>
                <a:ea typeface="Calibri"/>
                <a:cs typeface="Calibri"/>
                <a:sym typeface="Calibri"/>
              </a:rPr>
              <a:t>- Avenue de La République……………………………………………………………………………………………….p42</a:t>
            </a:r>
            <a:endParaRPr sz="11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r>
              <a:rPr lang="fr-FR" sz="1100" b="0" i="0" u="none" strike="noStrike" cap="none">
                <a:solidFill>
                  <a:schemeClr val="dk1"/>
                </a:solidFill>
                <a:latin typeface="Calibri"/>
                <a:ea typeface="Calibri"/>
                <a:cs typeface="Calibri"/>
                <a:sym typeface="Calibri"/>
              </a:rPr>
              <a:t>- Avenue du Maréchal Juin………………………………………………………………………………………………. p43</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6000"/>
              <a:buFont typeface="Calibri"/>
              <a:buNone/>
            </a:pPr>
            <a:endParaRPr sz="11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r>
              <a:rPr lang="fr-FR" sz="1100" b="1" i="0" u="none" strike="noStrike" cap="none">
                <a:solidFill>
                  <a:schemeClr val="dk1"/>
                </a:solidFill>
                <a:latin typeface="Calibri"/>
                <a:ea typeface="Calibri"/>
                <a:cs typeface="Calibri"/>
                <a:sym typeface="Calibri"/>
              </a:rPr>
              <a:t>Voiries sur la commune de Soyaux………………………………………………………………………………p44</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6000"/>
              <a:buFont typeface="Calibri"/>
              <a:buNone/>
            </a:pPr>
            <a:r>
              <a:rPr lang="fr-FR" sz="1100" b="0" i="0" u="none" strike="noStrike" cap="none">
                <a:solidFill>
                  <a:schemeClr val="dk1"/>
                </a:solidFill>
                <a:latin typeface="Calibri"/>
                <a:ea typeface="Calibri"/>
                <a:cs typeface="Calibri"/>
                <a:sym typeface="Calibri"/>
              </a:rPr>
              <a:t>- Avenue du Général de Gaulle………………………………………………………………………………………..p45</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6000"/>
              <a:buFont typeface="Calibri"/>
              <a:buNone/>
            </a:pPr>
            <a:endParaRPr sz="11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endParaRPr sz="11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endParaRPr sz="11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r>
              <a:rPr lang="fr-FR" sz="1100" b="0" i="0" u="none" strike="noStrike" cap="none">
                <a:solidFill>
                  <a:schemeClr val="dk1"/>
                </a:solidFill>
                <a:latin typeface="Calibri"/>
                <a:ea typeface="Calibri"/>
                <a:cs typeface="Calibri"/>
                <a:sym typeface="Calibri"/>
              </a:rPr>
              <a:t>Glossaire…………………………………………………………………………………………………………………………. p46</a:t>
            </a:r>
            <a:endParaRPr sz="11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endParaRPr sz="1100" b="0" i="0" u="none" strike="noStrike" cap="none">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ts val="6000"/>
              <a:buFont typeface="Calibri"/>
              <a:buNone/>
            </a:pPr>
            <a:endParaRPr sz="1100" b="0" i="0" u="none" strike="noStrike" cap="none">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18"/>
          <p:cNvSpPr/>
          <p:nvPr/>
        </p:nvSpPr>
        <p:spPr>
          <a:xfrm>
            <a:off x="6347867" y="611272"/>
            <a:ext cx="5617333" cy="1484511"/>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Section Montmoreau/Lycée LISA</a:t>
            </a:r>
            <a:endParaRPr sz="1200" b="1" i="0" u="sng"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Mise en place de Tourne à Droite pour faciliter le déplacement des vélos en 2017</a:t>
            </a: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Section lycée LISA/RD1000</a:t>
            </a:r>
            <a:endParaRPr sz="1200" b="1" i="0" u="sng"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Mise en place d’un plateau surélevé au droit du lycée pour sécuriser la traversée piétonne </a:t>
            </a:r>
            <a:endParaRPr sz="1200" b="0" i="0" u="none" strike="noStrike" cap="none">
              <a:solidFill>
                <a:schemeClr val="dk1"/>
              </a:solidFill>
              <a:latin typeface="Calibri"/>
              <a:ea typeface="Calibri"/>
              <a:cs typeface="Calibri"/>
              <a:sym typeface="Calibri"/>
            </a:endParaRPr>
          </a:p>
        </p:txBody>
      </p:sp>
      <p:sp>
        <p:nvSpPr>
          <p:cNvPr id="363" name="Google Shape;363;p18"/>
          <p:cNvSpPr/>
          <p:nvPr/>
        </p:nvSpPr>
        <p:spPr>
          <a:xfrm>
            <a:off x="6347867" y="2408391"/>
            <a:ext cx="5617333" cy="3857639"/>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Section Montmoreau/Lycée LISA</a:t>
            </a:r>
            <a:endParaRPr sz="1200" b="1"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de chaussée : Gain attendu : 2 dB(A) si enrobé acoustique</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Etude de création de bande cyclable montante et réalisation d’un SAS vélo</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1" i="0" u="sng" strike="noStrike" cap="none">
                <a:solidFill>
                  <a:schemeClr val="dk1"/>
                </a:solidFill>
                <a:latin typeface="Calibri"/>
                <a:ea typeface="Calibri"/>
                <a:cs typeface="Calibri"/>
                <a:sym typeface="Calibri"/>
              </a:rPr>
              <a:t>Section lycée LISA/RD1000</a:t>
            </a:r>
            <a:endParaRPr sz="1200" b="1"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de chaussée : Gain attendu : 2 dB(A) si enrobé acoustique</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Etude de création de bande cyclable montante</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p:txBody>
      </p:sp>
      <p:sp>
        <p:nvSpPr>
          <p:cNvPr id="364" name="Google Shape;364;p18"/>
          <p:cNvSpPr/>
          <p:nvPr/>
        </p:nvSpPr>
        <p:spPr>
          <a:xfrm>
            <a:off x="462307" y="2122690"/>
            <a:ext cx="5602310" cy="4233660"/>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rue de Navarre, il est estimé que 20 personnes sont impactées par des dépassements de la norme réglementaire en matière de bruit sur 24 h.</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y a également 2 établissement d’enseignement soumis à un Lden compris entre 65 et 70 dB  dont 1 dépasse la norme de 68 Db.</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Les 2 établissements ont un Ln compris entre 55 et 60 db.</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365" name="Google Shape;365;p18"/>
          <p:cNvGraphicFramePr/>
          <p:nvPr/>
        </p:nvGraphicFramePr>
        <p:xfrm>
          <a:off x="711688" y="2748806"/>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9010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0000"/>
                    </a:solidFill>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261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106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154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214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366" name="Google Shape;366;p18"/>
          <p:cNvSpPr/>
          <p:nvPr/>
        </p:nvSpPr>
        <p:spPr>
          <a:xfrm>
            <a:off x="6599658" y="426366"/>
            <a:ext cx="5079719" cy="311003"/>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367" name="Google Shape;367;p18"/>
          <p:cNvSpPr/>
          <p:nvPr/>
        </p:nvSpPr>
        <p:spPr>
          <a:xfrm>
            <a:off x="6616674" y="2695261"/>
            <a:ext cx="5079718" cy="303329"/>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368" name="Google Shape;368;p18"/>
          <p:cNvSpPr/>
          <p:nvPr/>
        </p:nvSpPr>
        <p:spPr>
          <a:xfrm>
            <a:off x="711688" y="2301429"/>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369" name="Google Shape;369;p18"/>
          <p:cNvSpPr/>
          <p:nvPr/>
        </p:nvSpPr>
        <p:spPr>
          <a:xfrm>
            <a:off x="435288" y="604422"/>
            <a:ext cx="5602310" cy="1451625"/>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370" name="Google Shape;370;p18"/>
          <p:cNvSpPr/>
          <p:nvPr/>
        </p:nvSpPr>
        <p:spPr>
          <a:xfrm>
            <a:off x="684669" y="699063"/>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371" name="Google Shape;371;p18"/>
          <p:cNvSpPr/>
          <p:nvPr/>
        </p:nvSpPr>
        <p:spPr>
          <a:xfrm>
            <a:off x="322076" y="50191"/>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17 : </a:t>
            </a:r>
            <a:r>
              <a:rPr lang="fr-FR" sz="1800" b="1" i="0" u="none" strike="noStrike" cap="none">
                <a:solidFill>
                  <a:schemeClr val="dk1"/>
                </a:solidFill>
                <a:latin typeface="Calibri"/>
                <a:ea typeface="Calibri"/>
                <a:cs typeface="Calibri"/>
                <a:sym typeface="Calibri"/>
              </a:rPr>
              <a:t>Rue de Navarre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372" name="Google Shape;37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just" rtl="0">
              <a:lnSpc>
                <a:spcPct val="100000"/>
              </a:lnSpc>
              <a:spcBef>
                <a:spcPts val="0"/>
              </a:spcBef>
              <a:spcAft>
                <a:spcPts val="0"/>
              </a:spcAft>
              <a:buSzPts val="1400"/>
              <a:buNone/>
            </a:pPr>
            <a:endParaRPr>
              <a:latin typeface="Calibri"/>
              <a:ea typeface="Calibri"/>
              <a:cs typeface="Calibri"/>
              <a:sym typeface="Calibri"/>
            </a:endParaRPr>
          </a:p>
        </p:txBody>
      </p:sp>
      <p:sp>
        <p:nvSpPr>
          <p:cNvPr id="373" name="Google Shape;37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20</a:t>
            </a:fld>
            <a:endParaRPr>
              <a:latin typeface="Calibri"/>
              <a:ea typeface="Calibri"/>
              <a:cs typeface="Calibri"/>
              <a:sym typeface="Calibri"/>
            </a:endParaRPr>
          </a:p>
        </p:txBody>
      </p:sp>
      <p:sp>
        <p:nvSpPr>
          <p:cNvPr id="374" name="Google Shape;374;p18"/>
          <p:cNvSpPr txBox="1"/>
          <p:nvPr/>
        </p:nvSpPr>
        <p:spPr>
          <a:xfrm>
            <a:off x="2899734" y="6380027"/>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375" name="Google Shape;375;p18"/>
          <p:cNvPicPr preferRelativeResize="0"/>
          <p:nvPr/>
        </p:nvPicPr>
        <p:blipFill rotWithShape="1">
          <a:blip r:embed="rId3">
            <a:alphaModFix/>
          </a:blip>
          <a:srcRect/>
          <a:stretch/>
        </p:blipFill>
        <p:spPr>
          <a:xfrm>
            <a:off x="711688" y="1256497"/>
            <a:ext cx="636501" cy="616542"/>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24"/>
          <p:cNvSpPr/>
          <p:nvPr/>
        </p:nvSpPr>
        <p:spPr>
          <a:xfrm>
            <a:off x="6336346" y="650252"/>
            <a:ext cx="5617333" cy="1805565"/>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381" name="Google Shape;381;p24"/>
          <p:cNvSpPr/>
          <p:nvPr/>
        </p:nvSpPr>
        <p:spPr>
          <a:xfrm>
            <a:off x="6336346" y="2625599"/>
            <a:ext cx="5617333" cy="3308476"/>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Aménagements BHNS avec renforcement de la piste cyclable et priorisation sur la voirie pour les BHNS aux giratoires </a:t>
            </a:r>
            <a:endParaRPr sz="14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Réfection de la voirie de façade à façade </a:t>
            </a:r>
            <a:endParaRPr sz="14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Passage de bus hybrides fonctionnant à l’électricité pour des vitesses inférieures à 10 km/h (en particulier lors de la phase arrêt démarrage au stations du BHNS)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 Prise en compte de l’acoustique pour la future école du secteur de la GrandFont dans le cadre de l’opération de Renouvellement Urbain Bel Air GrandFont</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Réflex</a:t>
            </a:r>
            <a:r>
              <a:rPr lang="fr-FR" sz="1200">
                <a:solidFill>
                  <a:schemeClr val="dk1"/>
                </a:solidFill>
                <a:latin typeface="Calibri"/>
                <a:ea typeface="Calibri"/>
                <a:cs typeface="Calibri"/>
                <a:sym typeface="Calibri"/>
              </a:rPr>
              <a:t>ion sur une é</a:t>
            </a:r>
            <a:r>
              <a:rPr lang="fr-FR" sz="1200" b="0" i="0" u="none" strike="noStrike" cap="none">
                <a:solidFill>
                  <a:schemeClr val="dk1"/>
                </a:solidFill>
                <a:latin typeface="Calibri"/>
                <a:ea typeface="Calibri"/>
                <a:cs typeface="Calibri"/>
                <a:sym typeface="Calibri"/>
              </a:rPr>
              <a:t>tude d’insonorisation sur bâtiment et proposition de travaux d’amélioration</a:t>
            </a:r>
            <a:endParaRPr sz="1200" b="0" i="0" u="none" strike="noStrike" cap="none">
              <a:solidFill>
                <a:srgbClr val="FF0000"/>
              </a:solidFill>
              <a:latin typeface="Calibri"/>
              <a:ea typeface="Calibri"/>
              <a:cs typeface="Calibri"/>
              <a:sym typeface="Calibri"/>
            </a:endParaRPr>
          </a:p>
        </p:txBody>
      </p:sp>
      <p:sp>
        <p:nvSpPr>
          <p:cNvPr id="382" name="Google Shape;382;p24"/>
          <p:cNvSpPr/>
          <p:nvPr/>
        </p:nvSpPr>
        <p:spPr>
          <a:xfrm>
            <a:off x="322076" y="2625599"/>
            <a:ext cx="5602310" cy="3557488"/>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l’Avenue de Lattre de Tassigny, il est estimé que 18 personnes sont impactées par des dépassements de la norme réglementaire en matière de bruit sur 24 h.</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y a un établissement d’enseignement dont le Lden est situé entre 55 et 60 dB </a:t>
            </a:r>
            <a:endParaRPr sz="1200" b="0" i="0" u="none" strike="noStrike" cap="none">
              <a:solidFill>
                <a:srgbClr val="000000"/>
              </a:solidFill>
              <a:latin typeface="Calibri"/>
              <a:ea typeface="Calibri"/>
              <a:cs typeface="Calibri"/>
              <a:sym typeface="Calibri"/>
            </a:endParaRPr>
          </a:p>
        </p:txBody>
      </p:sp>
      <p:graphicFrame>
        <p:nvGraphicFramePr>
          <p:cNvPr id="383" name="Google Shape;383;p24"/>
          <p:cNvGraphicFramePr/>
          <p:nvPr/>
        </p:nvGraphicFramePr>
        <p:xfrm>
          <a:off x="745557" y="3046174"/>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7950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190192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225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130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226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129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384" name="Google Shape;384;p24"/>
          <p:cNvSpPr/>
          <p:nvPr/>
        </p:nvSpPr>
        <p:spPr>
          <a:xfrm>
            <a:off x="6509043" y="730104"/>
            <a:ext cx="5079719" cy="311003"/>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385" name="Google Shape;385;p24"/>
          <p:cNvSpPr/>
          <p:nvPr/>
        </p:nvSpPr>
        <p:spPr>
          <a:xfrm>
            <a:off x="6509043" y="2867340"/>
            <a:ext cx="5079718" cy="303329"/>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386" name="Google Shape;386;p24"/>
          <p:cNvSpPr/>
          <p:nvPr/>
        </p:nvSpPr>
        <p:spPr>
          <a:xfrm>
            <a:off x="571457" y="2686563"/>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387" name="Google Shape;387;p24"/>
          <p:cNvSpPr/>
          <p:nvPr/>
        </p:nvSpPr>
        <p:spPr>
          <a:xfrm>
            <a:off x="322076" y="688413"/>
            <a:ext cx="5602310" cy="1671610"/>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388" name="Google Shape;388;p24"/>
          <p:cNvSpPr/>
          <p:nvPr/>
        </p:nvSpPr>
        <p:spPr>
          <a:xfrm>
            <a:off x="571457" y="783054"/>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389" name="Google Shape;389;p24"/>
          <p:cNvSpPr/>
          <p:nvPr/>
        </p:nvSpPr>
        <p:spPr>
          <a:xfrm>
            <a:off x="322076" y="50191"/>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Voie 23 : </a:t>
            </a:r>
            <a:r>
              <a:rPr lang="fr-FR" sz="1200" b="1" i="0" u="none" strike="noStrike" cap="none">
                <a:solidFill>
                  <a:schemeClr val="dk1"/>
                </a:solidFill>
                <a:latin typeface="Calibri"/>
                <a:ea typeface="Calibri"/>
                <a:cs typeface="Calibri"/>
                <a:sym typeface="Calibri"/>
              </a:rPr>
              <a:t>Avenue du Maréchal de Lattre de Tassigny </a:t>
            </a:r>
            <a:r>
              <a:rPr lang="fr-FR" sz="1200" b="0" i="0" u="none" strike="noStrike" cap="none">
                <a:solidFill>
                  <a:schemeClr val="dk1"/>
                </a:solidFill>
                <a:latin typeface="Calibri"/>
                <a:ea typeface="Calibri"/>
                <a:cs typeface="Calibri"/>
                <a:sym typeface="Calibri"/>
              </a:rPr>
              <a:t>(Angoulême)</a:t>
            </a:r>
            <a:endParaRPr sz="1200" b="0" i="0" u="none" strike="noStrike" cap="none">
              <a:solidFill>
                <a:schemeClr val="dk1"/>
              </a:solidFill>
              <a:latin typeface="Calibri"/>
              <a:ea typeface="Calibri"/>
              <a:cs typeface="Calibri"/>
              <a:sym typeface="Calibri"/>
            </a:endParaRPr>
          </a:p>
        </p:txBody>
      </p:sp>
      <p:sp>
        <p:nvSpPr>
          <p:cNvPr id="390" name="Google Shape;390;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21</a:t>
            </a:fld>
            <a:endParaRPr>
              <a:latin typeface="Calibri"/>
              <a:ea typeface="Calibri"/>
              <a:cs typeface="Calibri"/>
              <a:sym typeface="Calibri"/>
            </a:endParaRPr>
          </a:p>
        </p:txBody>
      </p:sp>
      <p:sp>
        <p:nvSpPr>
          <p:cNvPr id="391" name="Google Shape;391;p24"/>
          <p:cNvSpPr txBox="1"/>
          <p:nvPr/>
        </p:nvSpPr>
        <p:spPr>
          <a:xfrm>
            <a:off x="3229466" y="6356349"/>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392" name="Google Shape;392;p24"/>
          <p:cNvPicPr preferRelativeResize="0"/>
          <p:nvPr/>
        </p:nvPicPr>
        <p:blipFill rotWithShape="1">
          <a:blip r:embed="rId3">
            <a:alphaModFix/>
          </a:blip>
          <a:srcRect/>
          <a:stretch/>
        </p:blipFill>
        <p:spPr>
          <a:xfrm>
            <a:off x="1079224" y="1427325"/>
            <a:ext cx="636501" cy="616542"/>
          </a:xfrm>
          <a:prstGeom prst="rect">
            <a:avLst/>
          </a:prstGeom>
          <a:noFill/>
          <a:ln>
            <a:noFill/>
          </a:ln>
        </p:spPr>
      </p:pic>
      <p:pic>
        <p:nvPicPr>
          <p:cNvPr id="393" name="Google Shape;393;p24"/>
          <p:cNvPicPr preferRelativeResize="0"/>
          <p:nvPr/>
        </p:nvPicPr>
        <p:blipFill rotWithShape="1">
          <a:blip r:embed="rId4">
            <a:alphaModFix/>
          </a:blip>
          <a:srcRect/>
          <a:stretch/>
        </p:blipFill>
        <p:spPr>
          <a:xfrm>
            <a:off x="2186966" y="1329680"/>
            <a:ext cx="1872530" cy="665203"/>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p21"/>
          <p:cNvSpPr/>
          <p:nvPr/>
        </p:nvSpPr>
        <p:spPr>
          <a:xfrm>
            <a:off x="6330853" y="594153"/>
            <a:ext cx="5617333" cy="1511600"/>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Création de chaussée réfectionnée en 2012 et terminée en 2017 : </a:t>
            </a:r>
            <a:endParaRPr sz="1200" b="0" i="0" u="none" strike="noStrike" cap="none">
              <a:solidFill>
                <a:schemeClr val="dk1"/>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Création de 2 coussins berlinois dans chaque sens de circulation</a:t>
            </a:r>
            <a:endParaRPr sz="1200" b="0" i="0" u="none" strike="noStrike" cap="none">
              <a:solidFill>
                <a:srgbClr val="000000"/>
              </a:solidFill>
              <a:latin typeface="Calibri"/>
              <a:ea typeface="Calibri"/>
              <a:cs typeface="Calibri"/>
              <a:sym typeface="Calibri"/>
            </a:endParaRPr>
          </a:p>
        </p:txBody>
      </p:sp>
      <p:sp>
        <p:nvSpPr>
          <p:cNvPr id="399" name="Google Shape;399;p21"/>
          <p:cNvSpPr/>
          <p:nvPr/>
        </p:nvSpPr>
        <p:spPr>
          <a:xfrm>
            <a:off x="6330851" y="2289020"/>
            <a:ext cx="5617333" cy="2136826"/>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Etude pour limiter la voie à 30km/h en montée pour faciliter la circulation des vélos et création d'une bande cyclable montante de Gambetta à Guichard : Gain attendu : 2 dB(A)</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p:txBody>
      </p:sp>
      <p:sp>
        <p:nvSpPr>
          <p:cNvPr id="400" name="Google Shape;400;p21"/>
          <p:cNvSpPr/>
          <p:nvPr/>
        </p:nvSpPr>
        <p:spPr>
          <a:xfrm>
            <a:off x="322076" y="2391286"/>
            <a:ext cx="5602310" cy="3504417"/>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Boulevard de la République, il est estimé qu’aucune personne n’est impactée par des dépassements de la norme réglementaire en matière de bruit en journée ou la nuit.</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aucun établissement sensible sur ce périmètre </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401" name="Google Shape;401;p21"/>
          <p:cNvGraphicFramePr/>
          <p:nvPr/>
        </p:nvGraphicFramePr>
        <p:xfrm>
          <a:off x="745557" y="2983884"/>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03750">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4985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4380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245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229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359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00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017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fr-FR" sz="1400" u="none" strike="noStrike" cap="none">
                          <a:latin typeface="Calibri"/>
                          <a:ea typeface="Calibri"/>
                          <a:cs typeface="Calibri"/>
                          <a:sym typeface="Calibri"/>
                        </a:rPr>
                        <a:t>323</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fr-FR" sz="1400" u="none" strike="noStrike" cap="none">
                          <a:latin typeface="Calibri"/>
                          <a:ea typeface="Calibri"/>
                          <a:cs typeface="Calibri"/>
                          <a:sym typeface="Calibri"/>
                        </a:rPr>
                        <a:t>265</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402" name="Google Shape;402;p21"/>
          <p:cNvSpPr/>
          <p:nvPr/>
        </p:nvSpPr>
        <p:spPr>
          <a:xfrm>
            <a:off x="6599659" y="594153"/>
            <a:ext cx="5079719" cy="311003"/>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403" name="Google Shape;403;p21"/>
          <p:cNvSpPr/>
          <p:nvPr/>
        </p:nvSpPr>
        <p:spPr>
          <a:xfrm>
            <a:off x="6599658" y="2531599"/>
            <a:ext cx="5079718" cy="303329"/>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404" name="Google Shape;404;p21"/>
          <p:cNvSpPr/>
          <p:nvPr/>
        </p:nvSpPr>
        <p:spPr>
          <a:xfrm>
            <a:off x="571457" y="2570027"/>
            <a:ext cx="5018851" cy="257202"/>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405" name="Google Shape;405;p21"/>
          <p:cNvSpPr/>
          <p:nvPr/>
        </p:nvSpPr>
        <p:spPr>
          <a:xfrm>
            <a:off x="322076" y="700109"/>
            <a:ext cx="5602310" cy="1477034"/>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406" name="Google Shape;406;p21"/>
          <p:cNvSpPr/>
          <p:nvPr/>
        </p:nvSpPr>
        <p:spPr>
          <a:xfrm>
            <a:off x="571457" y="794750"/>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407" name="Google Shape;407;p21"/>
          <p:cNvSpPr/>
          <p:nvPr/>
        </p:nvSpPr>
        <p:spPr>
          <a:xfrm>
            <a:off x="322076" y="50191"/>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20 : </a:t>
            </a:r>
            <a:r>
              <a:rPr lang="fr-FR" sz="1800" b="1" i="0" u="none" strike="noStrike" cap="none">
                <a:solidFill>
                  <a:schemeClr val="dk1"/>
                </a:solidFill>
                <a:latin typeface="Calibri"/>
                <a:ea typeface="Calibri"/>
                <a:cs typeface="Calibri"/>
                <a:sym typeface="Calibri"/>
              </a:rPr>
              <a:t>Boulevard de la République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408" name="Google Shape;408;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22</a:t>
            </a:fld>
            <a:endParaRPr>
              <a:latin typeface="Calibri"/>
              <a:ea typeface="Calibri"/>
              <a:cs typeface="Calibri"/>
              <a:sym typeface="Calibri"/>
            </a:endParaRPr>
          </a:p>
        </p:txBody>
      </p:sp>
      <p:sp>
        <p:nvSpPr>
          <p:cNvPr id="409" name="Google Shape;409;p21"/>
          <p:cNvSpPr txBox="1"/>
          <p:nvPr/>
        </p:nvSpPr>
        <p:spPr>
          <a:xfrm>
            <a:off x="2745828" y="6355443"/>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410" name="Google Shape;410;p21"/>
          <p:cNvPicPr preferRelativeResize="0"/>
          <p:nvPr/>
        </p:nvPicPr>
        <p:blipFill rotWithShape="1">
          <a:blip r:embed="rId3">
            <a:alphaModFix/>
          </a:blip>
          <a:srcRect/>
          <a:stretch/>
        </p:blipFill>
        <p:spPr>
          <a:xfrm>
            <a:off x="863676" y="1438626"/>
            <a:ext cx="636501" cy="616542"/>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8"/>
          <p:cNvSpPr/>
          <p:nvPr/>
        </p:nvSpPr>
        <p:spPr>
          <a:xfrm>
            <a:off x="6371312" y="736888"/>
            <a:ext cx="5617333" cy="2053289"/>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Mise en place du Tourne à droite pour les vélos au carrefour à feux Chabasse Périgueux en 2017</a:t>
            </a:r>
            <a:endParaRPr sz="1200" b="0" i="0" u="none" strike="noStrike" cap="none">
              <a:solidFill>
                <a:srgbClr val="000000"/>
              </a:solidFill>
              <a:latin typeface="Arial"/>
              <a:ea typeface="Arial"/>
              <a:cs typeface="Arial"/>
              <a:sym typeface="Arial"/>
            </a:endParaRPr>
          </a:p>
        </p:txBody>
      </p:sp>
      <p:sp>
        <p:nvSpPr>
          <p:cNvPr id="416" name="Google Shape;416;p8"/>
          <p:cNvSpPr/>
          <p:nvPr/>
        </p:nvSpPr>
        <p:spPr>
          <a:xfrm>
            <a:off x="6371312" y="3198572"/>
            <a:ext cx="5617333" cy="2749381"/>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Création de station BHNS en 2019 pour favoriser le report modal voiture 🡪 bus</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Passage de bus hybrides fonctionnant à l’électricité pour des vitesses inférieures à 10 km/h (en particulier lors de la phase arrêt démarrage au stations du BHNS) </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Création du sas vélo</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Remise du Tourne à Droite par GrandAngoulême </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Réfection de chaussée  - Gain attendu : 2 dB(A) si enrobé acoustique</a:t>
            </a:r>
            <a:endParaRPr sz="1200" b="0" i="0" u="none" strike="noStrike" cap="none">
              <a:solidFill>
                <a:schemeClr val="dk1"/>
              </a:solidFill>
              <a:latin typeface="Calibri"/>
              <a:ea typeface="Calibri"/>
              <a:cs typeface="Calibri"/>
              <a:sym typeface="Calibri"/>
            </a:endParaRPr>
          </a:p>
        </p:txBody>
      </p:sp>
      <p:sp>
        <p:nvSpPr>
          <p:cNvPr id="417" name="Google Shape;417;p8"/>
          <p:cNvSpPr/>
          <p:nvPr/>
        </p:nvSpPr>
        <p:spPr>
          <a:xfrm>
            <a:off x="309093" y="2487890"/>
            <a:ext cx="5602310" cy="3460064"/>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bd Chabasse , il est estimé qu’aucune personne n’est impactée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aucun établissement sensible sur ce périmètre </a:t>
            </a:r>
            <a:endParaRPr sz="1200" b="0" i="0" u="none" strike="noStrike" cap="none">
              <a:solidFill>
                <a:schemeClr val="dk1"/>
              </a:solidFill>
              <a:latin typeface="Calibri"/>
              <a:ea typeface="Calibri"/>
              <a:cs typeface="Calibri"/>
              <a:sym typeface="Calibri"/>
            </a:endParaRPr>
          </a:p>
        </p:txBody>
      </p:sp>
      <p:graphicFrame>
        <p:nvGraphicFramePr>
          <p:cNvPr id="418" name="Google Shape;418;p8"/>
          <p:cNvGraphicFramePr/>
          <p:nvPr/>
        </p:nvGraphicFramePr>
        <p:xfrm>
          <a:off x="615935" y="3069977"/>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447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89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1174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314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121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304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419" name="Google Shape;419;p8"/>
          <p:cNvSpPr/>
          <p:nvPr/>
        </p:nvSpPr>
        <p:spPr>
          <a:xfrm>
            <a:off x="6599662" y="644586"/>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420" name="Google Shape;420;p8"/>
          <p:cNvSpPr/>
          <p:nvPr/>
        </p:nvSpPr>
        <p:spPr>
          <a:xfrm>
            <a:off x="6599662" y="3311114"/>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421" name="Google Shape;421;p8"/>
          <p:cNvSpPr/>
          <p:nvPr/>
        </p:nvSpPr>
        <p:spPr>
          <a:xfrm>
            <a:off x="558475" y="2578696"/>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422" name="Google Shape;422;p8"/>
          <p:cNvSpPr/>
          <p:nvPr/>
        </p:nvSpPr>
        <p:spPr>
          <a:xfrm>
            <a:off x="309093" y="674135"/>
            <a:ext cx="5602310" cy="1619902"/>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423" name="Google Shape;423;p8"/>
          <p:cNvSpPr/>
          <p:nvPr/>
        </p:nvSpPr>
        <p:spPr>
          <a:xfrm>
            <a:off x="558474" y="768776"/>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424" name="Google Shape;424;p8"/>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7: </a:t>
            </a:r>
            <a:r>
              <a:rPr lang="fr-FR" sz="1800" b="1" i="0" u="none" strike="noStrike" cap="none">
                <a:solidFill>
                  <a:schemeClr val="dk1"/>
                </a:solidFill>
                <a:latin typeface="Calibri"/>
                <a:ea typeface="Calibri"/>
                <a:cs typeface="Calibri"/>
                <a:sym typeface="Calibri"/>
              </a:rPr>
              <a:t>Boulevard Chabasse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425" name="Google Shape;42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23</a:t>
            </a:fld>
            <a:endParaRPr/>
          </a:p>
        </p:txBody>
      </p:sp>
      <p:sp>
        <p:nvSpPr>
          <p:cNvPr id="426" name="Google Shape;426;p8"/>
          <p:cNvSpPr txBox="1"/>
          <p:nvPr/>
        </p:nvSpPr>
        <p:spPr>
          <a:xfrm>
            <a:off x="2862868"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427" name="Google Shape;427;p8"/>
          <p:cNvPicPr preferRelativeResize="0"/>
          <p:nvPr/>
        </p:nvPicPr>
        <p:blipFill rotWithShape="1">
          <a:blip r:embed="rId3">
            <a:alphaModFix/>
          </a:blip>
          <a:srcRect/>
          <a:stretch/>
        </p:blipFill>
        <p:spPr>
          <a:xfrm>
            <a:off x="680796" y="1358420"/>
            <a:ext cx="636501" cy="616542"/>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432" name="Google Shape;432;p7"/>
          <p:cNvSpPr/>
          <p:nvPr/>
        </p:nvSpPr>
        <p:spPr>
          <a:xfrm>
            <a:off x="6371312" y="536580"/>
            <a:ext cx="5617333" cy="2053289"/>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0955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285750" marR="0" lvl="0" indent="-209550" algn="l" rtl="0">
              <a:lnSpc>
                <a:spcPct val="100000"/>
              </a:lnSpc>
              <a:spcBef>
                <a:spcPts val="0"/>
              </a:spcBef>
              <a:spcAft>
                <a:spcPts val="0"/>
              </a:spcAft>
              <a:buClr>
                <a:schemeClr val="dk1"/>
              </a:buClr>
              <a:buSzPts val="1200"/>
              <a:buFont typeface="Calibri"/>
              <a:buNone/>
            </a:pPr>
            <a:endParaRPr sz="1200" b="0" i="0" u="none" strike="noStrike" cap="none">
              <a:solidFill>
                <a:srgbClr val="000000"/>
              </a:solidFill>
              <a:latin typeface="Arial"/>
              <a:ea typeface="Arial"/>
              <a:cs typeface="Arial"/>
              <a:sym typeface="Arial"/>
            </a:endParaRPr>
          </a:p>
        </p:txBody>
      </p:sp>
      <p:sp>
        <p:nvSpPr>
          <p:cNvPr id="433" name="Google Shape;433;p7"/>
          <p:cNvSpPr/>
          <p:nvPr/>
        </p:nvSpPr>
        <p:spPr>
          <a:xfrm>
            <a:off x="6371312" y="2774677"/>
            <a:ext cx="5617333" cy="3025983"/>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285750" algn="l"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Création de stations BHNS en 2019</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Passage de bus hybrides fonctionnant à l’électricité pour des vitesses inférieures à 10 km/h (en particulier lors de la phase arrêt démarrage au stations du BHNS) </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Réfection de la chaussée - Gain attendu : 2 dB(A) si enrobé acoustique </a:t>
            </a:r>
            <a:endParaRPr sz="1200" b="0" i="0" u="none" strike="noStrike" cap="none">
              <a:solidFill>
                <a:srgbClr val="000000"/>
              </a:solidFill>
              <a:latin typeface="Arial"/>
              <a:ea typeface="Arial"/>
              <a:cs typeface="Arial"/>
              <a:sym typeface="Arial"/>
            </a:endParaRPr>
          </a:p>
        </p:txBody>
      </p:sp>
      <p:sp>
        <p:nvSpPr>
          <p:cNvPr id="434" name="Google Shape;434;p7"/>
          <p:cNvSpPr/>
          <p:nvPr/>
        </p:nvSpPr>
        <p:spPr>
          <a:xfrm>
            <a:off x="322076" y="2316679"/>
            <a:ext cx="5602310" cy="3483981"/>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bd de Bury, il est estimé qu’aucune personne n’est impactée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aucun établissement sensible sur ce périmètre </a:t>
            </a:r>
            <a:endParaRPr sz="1200" b="0" i="0" u="none" strike="noStrike" cap="none">
              <a:solidFill>
                <a:schemeClr val="dk1"/>
              </a:solidFill>
              <a:latin typeface="Calibri"/>
              <a:ea typeface="Calibri"/>
              <a:cs typeface="Calibri"/>
              <a:sym typeface="Calibri"/>
            </a:endParaRPr>
          </a:p>
        </p:txBody>
      </p:sp>
      <p:graphicFrame>
        <p:nvGraphicFramePr>
          <p:cNvPr id="435" name="Google Shape;435;p7"/>
          <p:cNvGraphicFramePr/>
          <p:nvPr/>
        </p:nvGraphicFramePr>
        <p:xfrm>
          <a:off x="628918" y="2898766"/>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447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140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122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302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154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436" name="Google Shape;436;p7"/>
          <p:cNvSpPr/>
          <p:nvPr/>
        </p:nvSpPr>
        <p:spPr>
          <a:xfrm>
            <a:off x="6599662" y="644586"/>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437" name="Google Shape;437;p7"/>
          <p:cNvSpPr/>
          <p:nvPr/>
        </p:nvSpPr>
        <p:spPr>
          <a:xfrm>
            <a:off x="6599662" y="2887218"/>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438" name="Google Shape;438;p7"/>
          <p:cNvSpPr/>
          <p:nvPr/>
        </p:nvSpPr>
        <p:spPr>
          <a:xfrm>
            <a:off x="571458" y="2407485"/>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439" name="Google Shape;439;p7"/>
          <p:cNvSpPr/>
          <p:nvPr/>
        </p:nvSpPr>
        <p:spPr>
          <a:xfrm>
            <a:off x="322076" y="691198"/>
            <a:ext cx="5602310" cy="1342981"/>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440" name="Google Shape;440;p7"/>
          <p:cNvSpPr/>
          <p:nvPr/>
        </p:nvSpPr>
        <p:spPr>
          <a:xfrm>
            <a:off x="571457" y="785839"/>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441" name="Google Shape;441;p7"/>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6: </a:t>
            </a:r>
            <a:r>
              <a:rPr lang="fr-FR" sz="1800" b="1" i="0" u="none" strike="noStrike" cap="none">
                <a:solidFill>
                  <a:schemeClr val="dk1"/>
                </a:solidFill>
                <a:latin typeface="Calibri"/>
                <a:ea typeface="Calibri"/>
                <a:cs typeface="Calibri"/>
                <a:sym typeface="Calibri"/>
              </a:rPr>
              <a:t>Boulevard de Bury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442" name="Google Shape;44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24</a:t>
            </a:fld>
            <a:endParaRPr/>
          </a:p>
        </p:txBody>
      </p:sp>
      <p:sp>
        <p:nvSpPr>
          <p:cNvPr id="443" name="Google Shape;443;p7"/>
          <p:cNvSpPr txBox="1"/>
          <p:nvPr/>
        </p:nvSpPr>
        <p:spPr>
          <a:xfrm>
            <a:off x="2880285"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444" name="Google Shape;444;p7"/>
          <p:cNvPicPr preferRelativeResize="0"/>
          <p:nvPr/>
        </p:nvPicPr>
        <p:blipFill rotWithShape="1">
          <a:blip r:embed="rId3">
            <a:alphaModFix/>
          </a:blip>
          <a:srcRect/>
          <a:stretch/>
        </p:blipFill>
        <p:spPr>
          <a:xfrm>
            <a:off x="647413" y="1250616"/>
            <a:ext cx="636501" cy="616542"/>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Google Shape;449;p11"/>
          <p:cNvSpPr/>
          <p:nvPr/>
        </p:nvSpPr>
        <p:spPr>
          <a:xfrm>
            <a:off x="6356712" y="1023698"/>
            <a:ext cx="5617200" cy="2053200"/>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09550" algn="just" rtl="0">
              <a:lnSpc>
                <a:spcPct val="100000"/>
              </a:lnSpc>
              <a:spcBef>
                <a:spcPts val="0"/>
              </a:spcBef>
              <a:spcAft>
                <a:spcPts val="0"/>
              </a:spcAft>
              <a:buClr>
                <a:schemeClr val="dk1"/>
              </a:buClr>
              <a:buSzPts val="1200"/>
              <a:buFont typeface="Calibri"/>
              <a:buNone/>
            </a:pP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sng" strike="noStrike" cap="none">
                <a:solidFill>
                  <a:srgbClr val="000000"/>
                </a:solidFill>
                <a:latin typeface="Calibri"/>
                <a:ea typeface="Calibri"/>
                <a:cs typeface="Calibri"/>
                <a:sym typeface="Calibri"/>
              </a:rPr>
              <a:t>Sorties Nord Tunnel et Ferme des Valettes ,</a:t>
            </a:r>
            <a:endParaRPr sz="1200" b="0"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sng" strike="noStrike" cap="none">
                <a:solidFill>
                  <a:srgbClr val="000000"/>
                </a:solidFill>
                <a:latin typeface="Calibri"/>
                <a:ea typeface="Calibri"/>
                <a:cs typeface="Calibri"/>
                <a:sym typeface="Calibri"/>
              </a:rPr>
              <a:t>Bretelles accès Ferme des Valettes et rue Broquisse</a:t>
            </a:r>
            <a:endParaRPr sz="1200" b="0"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none" strike="noStrike" cap="none">
                <a:solidFill>
                  <a:srgbClr val="000000"/>
                </a:solidFill>
                <a:latin typeface="Calibri"/>
                <a:ea typeface="Calibri"/>
                <a:cs typeface="Calibri"/>
                <a:sym typeface="Calibri"/>
              </a:rPr>
              <a:t>- Chaussée réfectionnée en 2010</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sng" strike="noStrike" cap="none">
                <a:solidFill>
                  <a:srgbClr val="000000"/>
                </a:solidFill>
                <a:latin typeface="Calibri"/>
                <a:ea typeface="Calibri"/>
                <a:cs typeface="Calibri"/>
                <a:sym typeface="Calibri"/>
              </a:rPr>
              <a:t>Section ferme des Valettes / cité de l’Arche</a:t>
            </a:r>
            <a:endParaRPr sz="1200" b="0"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none" strike="noStrike" cap="none">
                <a:solidFill>
                  <a:srgbClr val="000000"/>
                </a:solidFill>
                <a:latin typeface="Calibri"/>
                <a:ea typeface="Calibri"/>
                <a:cs typeface="Calibri"/>
                <a:sym typeface="Calibri"/>
              </a:rPr>
              <a:t>- Chaussée réfectionnée en 2011</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sng" strike="noStrike" cap="none">
                <a:solidFill>
                  <a:srgbClr val="000000"/>
                </a:solidFill>
                <a:latin typeface="Calibri"/>
                <a:ea typeface="Calibri"/>
                <a:cs typeface="Calibri"/>
                <a:sym typeface="Calibri"/>
              </a:rPr>
              <a:t>Section ferme des Valettes / Pierre Sémard hors tunnel</a:t>
            </a:r>
            <a:endParaRPr sz="1200" b="0"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sng" strike="noStrike" cap="none">
                <a:solidFill>
                  <a:srgbClr val="000000"/>
                </a:solidFill>
                <a:latin typeface="Calibri"/>
                <a:ea typeface="Calibri"/>
                <a:cs typeface="Calibri"/>
                <a:sym typeface="Calibri"/>
              </a:rPr>
              <a:t>Bretelles accès rue de la Loire</a:t>
            </a:r>
            <a:endParaRPr sz="1200" b="0" i="0" u="sng"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fr-FR" sz="1200" b="0" i="0" u="none" strike="noStrike" cap="none">
                <a:solidFill>
                  <a:srgbClr val="000000"/>
                </a:solidFill>
                <a:latin typeface="Calibri"/>
                <a:ea typeface="Calibri"/>
                <a:cs typeface="Calibri"/>
                <a:sym typeface="Calibri"/>
              </a:rPr>
              <a:t>- Chaussée réfectionnée en 2012</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p:txBody>
      </p:sp>
      <p:sp>
        <p:nvSpPr>
          <p:cNvPr id="450" name="Google Shape;450;p11"/>
          <p:cNvSpPr/>
          <p:nvPr/>
        </p:nvSpPr>
        <p:spPr>
          <a:xfrm>
            <a:off x="6304967" y="3261011"/>
            <a:ext cx="5617200" cy="2825100"/>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de chaussée et autorisation du passage des transports en commun sous le tunnel depuis 2019 avec mise en place d’une ligne bus Express en septembre 2019 (report modal)</a:t>
            </a: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sng" strike="noStrike" cap="none">
                <a:solidFill>
                  <a:schemeClr val="dk1"/>
                </a:solidFill>
                <a:latin typeface="Calibri"/>
                <a:ea typeface="Calibri"/>
                <a:cs typeface="Calibri"/>
                <a:sym typeface="Calibri"/>
              </a:rPr>
              <a:t>Section Giratoire Ma Campagne / Giratoire Semard sauf sous le tunnel</a:t>
            </a:r>
            <a:endParaRPr sz="1200" b="0" i="0" u="sng"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sng" strike="noStrike" cap="none">
                <a:solidFill>
                  <a:schemeClr val="dk1"/>
                </a:solidFill>
                <a:latin typeface="Calibri"/>
                <a:ea typeface="Calibri"/>
                <a:cs typeface="Calibri"/>
                <a:sym typeface="Calibri"/>
              </a:rPr>
              <a:t>Section DR1000/giratoire Ma Campagne</a:t>
            </a:r>
            <a:endParaRPr sz="1200" b="0" i="0" u="sng"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Etude de réfection de chaussée  Gain attendu : 2 dB(A) si enrobé acoustique</a:t>
            </a:r>
            <a:endParaRPr sz="12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Etude de réfection du giratoire de Ma Campagne</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451" name="Google Shape;451;p11"/>
          <p:cNvSpPr/>
          <p:nvPr/>
        </p:nvSpPr>
        <p:spPr>
          <a:xfrm>
            <a:off x="426579" y="2243498"/>
            <a:ext cx="5602310" cy="3945177"/>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voie de l’Europe, il est estimé qu’aucune personne n’est impactée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y a également 2 établissements d’enseignement supérieur soumis à un Lden compris entre 60 et 65 dB  et un entre  55 et 60 db. Ces deux établissements ont un Ln compris entre 55 et 60 db.</a:t>
            </a:r>
            <a:endParaRPr sz="1200" b="0" i="0" u="none" strike="noStrike" cap="none">
              <a:solidFill>
                <a:schemeClr val="dk1"/>
              </a:solidFill>
              <a:latin typeface="Calibri"/>
              <a:ea typeface="Calibri"/>
              <a:cs typeface="Calibri"/>
              <a:sym typeface="Calibri"/>
            </a:endParaRPr>
          </a:p>
        </p:txBody>
      </p:sp>
      <p:graphicFrame>
        <p:nvGraphicFramePr>
          <p:cNvPr id="452" name="Google Shape;452;p11"/>
          <p:cNvGraphicFramePr/>
          <p:nvPr/>
        </p:nvGraphicFramePr>
        <p:xfrm>
          <a:off x="850060" y="2836095"/>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447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455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290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203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308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117</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453" name="Google Shape;453;p11"/>
          <p:cNvSpPr/>
          <p:nvPr/>
        </p:nvSpPr>
        <p:spPr>
          <a:xfrm>
            <a:off x="6599662" y="644586"/>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454" name="Google Shape;454;p11"/>
          <p:cNvSpPr/>
          <p:nvPr/>
        </p:nvSpPr>
        <p:spPr>
          <a:xfrm>
            <a:off x="6585062" y="3414480"/>
            <a:ext cx="5079600" cy="460200"/>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455" name="Google Shape;455;p11"/>
          <p:cNvSpPr/>
          <p:nvPr/>
        </p:nvSpPr>
        <p:spPr>
          <a:xfrm>
            <a:off x="675960" y="2422237"/>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456" name="Google Shape;456;p11"/>
          <p:cNvSpPr/>
          <p:nvPr/>
        </p:nvSpPr>
        <p:spPr>
          <a:xfrm>
            <a:off x="426579" y="567569"/>
            <a:ext cx="5602310" cy="1583448"/>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457" name="Google Shape;457;p11"/>
          <p:cNvSpPr/>
          <p:nvPr/>
        </p:nvSpPr>
        <p:spPr>
          <a:xfrm>
            <a:off x="675960" y="662210"/>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458" name="Google Shape;458;p11"/>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10  : </a:t>
            </a:r>
            <a:r>
              <a:rPr lang="fr-FR" sz="1800" b="1" i="0" u="none" strike="noStrike" cap="none">
                <a:solidFill>
                  <a:schemeClr val="dk1"/>
                </a:solidFill>
                <a:latin typeface="Calibri"/>
                <a:ea typeface="Calibri"/>
                <a:cs typeface="Calibri"/>
                <a:sym typeface="Calibri"/>
              </a:rPr>
              <a:t>Voie de l’Europe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459" name="Google Shape;45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25</a:t>
            </a:fld>
            <a:endParaRPr/>
          </a:p>
        </p:txBody>
      </p:sp>
      <p:sp>
        <p:nvSpPr>
          <p:cNvPr id="460" name="Google Shape;460;p11"/>
          <p:cNvSpPr txBox="1"/>
          <p:nvPr/>
        </p:nvSpPr>
        <p:spPr>
          <a:xfrm>
            <a:off x="3300540" y="6281156"/>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461" name="Google Shape;461;p11"/>
          <p:cNvPicPr preferRelativeResize="0"/>
          <p:nvPr/>
        </p:nvPicPr>
        <p:blipFill rotWithShape="1">
          <a:blip r:embed="rId3">
            <a:alphaModFix/>
          </a:blip>
          <a:srcRect/>
          <a:stretch/>
        </p:blipFill>
        <p:spPr>
          <a:xfrm>
            <a:off x="756270" y="1272445"/>
            <a:ext cx="636501" cy="616542"/>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66" name="Google Shape;466;p15"/>
          <p:cNvSpPr/>
          <p:nvPr/>
        </p:nvSpPr>
        <p:spPr>
          <a:xfrm>
            <a:off x="6166286" y="731090"/>
            <a:ext cx="5617333" cy="2053289"/>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Chaussée réfectionnée section sept moines de Tibhirine / rue Brossolette en 2010</a:t>
            </a:r>
            <a:endParaRPr sz="1200" b="0" i="0" u="none" strike="noStrike" cap="none">
              <a:solidFill>
                <a:srgbClr val="000000"/>
              </a:solidFill>
              <a:latin typeface="Arial"/>
              <a:ea typeface="Arial"/>
              <a:cs typeface="Arial"/>
              <a:sym typeface="Arial"/>
            </a:endParaRPr>
          </a:p>
        </p:txBody>
      </p:sp>
      <p:sp>
        <p:nvSpPr>
          <p:cNvPr id="467" name="Google Shape;467;p15"/>
          <p:cNvSpPr/>
          <p:nvPr/>
        </p:nvSpPr>
        <p:spPr>
          <a:xfrm>
            <a:off x="6148875" y="3024597"/>
            <a:ext cx="5617200" cy="2234100"/>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de chaussée section Chevalet / Giratoire de la Madeleine en 2019</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Etude de réalisation d’une bande cyclable</a:t>
            </a:r>
            <a:endParaRPr sz="1200" b="0" i="0" u="none" strike="noStrike" cap="none">
              <a:solidFill>
                <a:srgbClr val="000000"/>
              </a:solidFill>
              <a:latin typeface="Arial"/>
              <a:ea typeface="Arial"/>
              <a:cs typeface="Arial"/>
              <a:sym typeface="Arial"/>
            </a:endParaRPr>
          </a:p>
        </p:txBody>
      </p:sp>
      <p:sp>
        <p:nvSpPr>
          <p:cNvPr id="468" name="Google Shape;468;p15"/>
          <p:cNvSpPr/>
          <p:nvPr/>
        </p:nvSpPr>
        <p:spPr>
          <a:xfrm>
            <a:off x="309093" y="2407601"/>
            <a:ext cx="5602310" cy="3723234"/>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rue de Limoges , il est estimé qu’aucune personne n’est impactée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aucun établissement sensible sur ce périmètre </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469" name="Google Shape;469;p15"/>
          <p:cNvGraphicFramePr/>
          <p:nvPr/>
        </p:nvGraphicFramePr>
        <p:xfrm>
          <a:off x="732574" y="3000198"/>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9010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123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142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143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122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470" name="Google Shape;470;p15"/>
          <p:cNvSpPr/>
          <p:nvPr/>
        </p:nvSpPr>
        <p:spPr>
          <a:xfrm>
            <a:off x="6617079" y="963554"/>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471" name="Google Shape;471;p15"/>
          <p:cNvSpPr/>
          <p:nvPr/>
        </p:nvSpPr>
        <p:spPr>
          <a:xfrm>
            <a:off x="6617079" y="3206186"/>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472" name="Google Shape;472;p15"/>
          <p:cNvSpPr/>
          <p:nvPr/>
        </p:nvSpPr>
        <p:spPr>
          <a:xfrm>
            <a:off x="558474" y="2586340"/>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473" name="Google Shape;473;p15"/>
          <p:cNvSpPr/>
          <p:nvPr/>
        </p:nvSpPr>
        <p:spPr>
          <a:xfrm>
            <a:off x="309093" y="644586"/>
            <a:ext cx="5602310" cy="1537500"/>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474" name="Google Shape;474;p15"/>
          <p:cNvSpPr/>
          <p:nvPr/>
        </p:nvSpPr>
        <p:spPr>
          <a:xfrm>
            <a:off x="558474" y="739227"/>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475" name="Google Shape;475;p15"/>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14 : </a:t>
            </a:r>
            <a:r>
              <a:rPr lang="fr-FR" sz="1800" b="1" i="0" u="none" strike="noStrike" cap="none">
                <a:solidFill>
                  <a:schemeClr val="dk1"/>
                </a:solidFill>
                <a:latin typeface="Calibri"/>
                <a:ea typeface="Calibri"/>
                <a:cs typeface="Calibri"/>
                <a:sym typeface="Calibri"/>
              </a:rPr>
              <a:t>Rue de Limoges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476" name="Google Shape;47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26</a:t>
            </a:fld>
            <a:endParaRPr/>
          </a:p>
        </p:txBody>
      </p:sp>
      <p:sp>
        <p:nvSpPr>
          <p:cNvPr id="477" name="Google Shape;477;p15"/>
          <p:cNvSpPr txBox="1"/>
          <p:nvPr/>
        </p:nvSpPr>
        <p:spPr>
          <a:xfrm>
            <a:off x="3318909" y="6314536"/>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478" name="Google Shape;478;p15"/>
          <p:cNvPicPr preferRelativeResize="0"/>
          <p:nvPr/>
        </p:nvPicPr>
        <p:blipFill rotWithShape="1">
          <a:blip r:embed="rId3">
            <a:alphaModFix/>
          </a:blip>
          <a:srcRect/>
          <a:stretch/>
        </p:blipFill>
        <p:spPr>
          <a:xfrm>
            <a:off x="741756" y="1370031"/>
            <a:ext cx="636501" cy="616542"/>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Google Shape;483;p12"/>
          <p:cNvSpPr/>
          <p:nvPr/>
        </p:nvSpPr>
        <p:spPr>
          <a:xfrm>
            <a:off x="6319566" y="571466"/>
            <a:ext cx="5617333" cy="1528123"/>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09550" algn="just" rtl="0">
              <a:lnSpc>
                <a:spcPct val="100000"/>
              </a:lnSpc>
              <a:spcBef>
                <a:spcPts val="0"/>
              </a:spcBef>
              <a:spcAft>
                <a:spcPts val="0"/>
              </a:spcAft>
              <a:buClr>
                <a:schemeClr val="dk1"/>
              </a:buClr>
              <a:buSzPts val="1200"/>
              <a:buFont typeface="Calibri"/>
              <a:buNone/>
            </a:pPr>
            <a:endParaRPr sz="1200" b="0" i="0" u="none" strike="noStrike" cap="none">
              <a:solidFill>
                <a:schemeClr val="lt1"/>
              </a:solidFill>
              <a:latin typeface="Calibri"/>
              <a:ea typeface="Calibri"/>
              <a:cs typeface="Calibri"/>
              <a:sym typeface="Calibri"/>
            </a:endParaRPr>
          </a:p>
          <a:p>
            <a:pPr marL="285750" marR="0" lvl="0" indent="-209550" algn="just" rtl="0">
              <a:lnSpc>
                <a:spcPct val="100000"/>
              </a:lnSpc>
              <a:spcBef>
                <a:spcPts val="0"/>
              </a:spcBef>
              <a:spcAft>
                <a:spcPts val="0"/>
              </a:spcAft>
              <a:buClr>
                <a:schemeClr val="dk1"/>
              </a:buClr>
              <a:buSzPts val="1200"/>
              <a:buFont typeface="Calibri"/>
              <a:buNone/>
            </a:pPr>
            <a:endParaRPr sz="12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Création d’une zone 30km/h - Gain attendu : 2 dB(A)</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Aménagement du Pôle d’Echange Multimodal de la Gare – Secteur Est</a:t>
            </a:r>
            <a:endParaRPr sz="1400" b="0" i="0" u="none" strike="noStrike" cap="none">
              <a:solidFill>
                <a:srgbClr val="000000"/>
              </a:solidFill>
              <a:latin typeface="Arial"/>
              <a:ea typeface="Arial"/>
              <a:cs typeface="Arial"/>
              <a:sym typeface="Arial"/>
            </a:endParaRPr>
          </a:p>
          <a:p>
            <a:pPr marL="171450" marR="0" lvl="0" indent="-95250" algn="just"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Arial"/>
              <a:ea typeface="Arial"/>
              <a:cs typeface="Arial"/>
              <a:sym typeface="Arial"/>
            </a:endParaRPr>
          </a:p>
        </p:txBody>
      </p:sp>
      <p:sp>
        <p:nvSpPr>
          <p:cNvPr id="484" name="Google Shape;484;p12"/>
          <p:cNvSpPr/>
          <p:nvPr/>
        </p:nvSpPr>
        <p:spPr>
          <a:xfrm>
            <a:off x="6319566" y="2523269"/>
            <a:ext cx="5617333" cy="3564023"/>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Passage de bus hybrides fonctionnant à l’électricité pour des vitesses inférieures à 10 km/h (en particulier lors de la phase arrêt démarrage au stations du BHNS)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du giratoire D. Papin en 2018</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Réfection de la chaussée section Giratoire D. Papin /Pl. Perrot : Gain attendu : 2 dB(A) si enrobé acoustique</a:t>
            </a:r>
            <a:endParaRPr sz="12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Création station BHNS sur la section giratoire République / giratoire Eperon</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Finalisation de l’aménagement du secteur Ouest du Pôle d’Echange Multimodal afin de réduire le nombre de véhicule accédant à la gare par l’Avenue Gambetta, Tunnel de la Gatine, Avenue Maréchal de Lattre de Tassigny </a:t>
            </a:r>
            <a:endParaRPr sz="1200" b="0" i="0" u="none" strike="noStrike" cap="none">
              <a:solidFill>
                <a:schemeClr val="dk1"/>
              </a:solidFill>
              <a:latin typeface="Arial"/>
              <a:ea typeface="Arial"/>
              <a:cs typeface="Arial"/>
              <a:sym typeface="Arial"/>
            </a:endParaRPr>
          </a:p>
        </p:txBody>
      </p:sp>
      <p:sp>
        <p:nvSpPr>
          <p:cNvPr id="485" name="Google Shape;485;p12"/>
          <p:cNvSpPr/>
          <p:nvPr/>
        </p:nvSpPr>
        <p:spPr>
          <a:xfrm>
            <a:off x="322076" y="2479116"/>
            <a:ext cx="5602310" cy="3608176"/>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l’avenue Gambetta, il est estimé qu’aucune personne n’est impactée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aucun établissements sensibles sur ce périmètre. </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486" name="Google Shape;486;p12"/>
          <p:cNvGraphicFramePr/>
          <p:nvPr/>
        </p:nvGraphicFramePr>
        <p:xfrm>
          <a:off x="745557" y="3071712"/>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447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146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487" name="Google Shape;487;p12"/>
          <p:cNvSpPr/>
          <p:nvPr/>
        </p:nvSpPr>
        <p:spPr>
          <a:xfrm>
            <a:off x="6599662" y="644586"/>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200" b="0" i="0" u="none" strike="noStrike" cap="none">
              <a:solidFill>
                <a:schemeClr val="dk1"/>
              </a:solidFill>
              <a:latin typeface="Calibri"/>
              <a:ea typeface="Calibri"/>
              <a:cs typeface="Calibri"/>
              <a:sym typeface="Calibri"/>
            </a:endParaRPr>
          </a:p>
        </p:txBody>
      </p:sp>
      <p:sp>
        <p:nvSpPr>
          <p:cNvPr id="488" name="Google Shape;488;p12"/>
          <p:cNvSpPr/>
          <p:nvPr/>
        </p:nvSpPr>
        <p:spPr>
          <a:xfrm>
            <a:off x="6599662" y="2687444"/>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200" b="0" i="0" u="none" strike="noStrike" cap="none">
              <a:solidFill>
                <a:schemeClr val="dk1"/>
              </a:solidFill>
              <a:latin typeface="Calibri"/>
              <a:ea typeface="Calibri"/>
              <a:cs typeface="Calibri"/>
              <a:sym typeface="Calibri"/>
            </a:endParaRPr>
          </a:p>
        </p:txBody>
      </p:sp>
      <p:sp>
        <p:nvSpPr>
          <p:cNvPr id="489" name="Google Shape;489;p12"/>
          <p:cNvSpPr/>
          <p:nvPr/>
        </p:nvSpPr>
        <p:spPr>
          <a:xfrm>
            <a:off x="571457" y="2657854"/>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490" name="Google Shape;490;p12"/>
          <p:cNvSpPr/>
          <p:nvPr/>
        </p:nvSpPr>
        <p:spPr>
          <a:xfrm>
            <a:off x="279727" y="587436"/>
            <a:ext cx="5602310" cy="1513862"/>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491" name="Google Shape;491;p12"/>
          <p:cNvSpPr/>
          <p:nvPr/>
        </p:nvSpPr>
        <p:spPr>
          <a:xfrm>
            <a:off x="571457" y="587437"/>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492" name="Google Shape;492;p12"/>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11 : </a:t>
            </a:r>
            <a:r>
              <a:rPr lang="fr-FR" sz="1800" b="1" i="0" u="none" strike="noStrike" cap="none">
                <a:solidFill>
                  <a:schemeClr val="dk1"/>
                </a:solidFill>
                <a:latin typeface="Calibri"/>
                <a:ea typeface="Calibri"/>
                <a:cs typeface="Calibri"/>
                <a:sym typeface="Calibri"/>
              </a:rPr>
              <a:t>Avenue Gambetta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493" name="Google Shape;493;p12"/>
          <p:cNvSpPr txBox="1">
            <a:spLocks noGrp="1"/>
          </p:cNvSpPr>
          <p:nvPr>
            <p:ph type="sldNum" idx="12"/>
          </p:nvPr>
        </p:nvSpPr>
        <p:spPr>
          <a:xfrm>
            <a:off x="8697686" y="6328409"/>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27</a:t>
            </a:fld>
            <a:endParaRPr/>
          </a:p>
        </p:txBody>
      </p:sp>
      <p:sp>
        <p:nvSpPr>
          <p:cNvPr id="494" name="Google Shape;494;p12"/>
          <p:cNvSpPr txBox="1"/>
          <p:nvPr/>
        </p:nvSpPr>
        <p:spPr>
          <a:xfrm>
            <a:off x="2745828"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495" name="Google Shape;495;p12"/>
          <p:cNvPicPr preferRelativeResize="0"/>
          <p:nvPr/>
        </p:nvPicPr>
        <p:blipFill rotWithShape="1">
          <a:blip r:embed="rId3">
            <a:alphaModFix/>
          </a:blip>
          <a:srcRect/>
          <a:stretch/>
        </p:blipFill>
        <p:spPr>
          <a:xfrm>
            <a:off x="984750" y="1225444"/>
            <a:ext cx="636501" cy="616542"/>
          </a:xfrm>
          <a:prstGeom prst="rect">
            <a:avLst/>
          </a:prstGeom>
          <a:noFill/>
          <a:ln>
            <a:noFill/>
          </a:ln>
        </p:spPr>
      </p:pic>
      <p:pic>
        <p:nvPicPr>
          <p:cNvPr id="496" name="Google Shape;496;p12"/>
          <p:cNvPicPr preferRelativeResize="0"/>
          <p:nvPr/>
        </p:nvPicPr>
        <p:blipFill rotWithShape="1">
          <a:blip r:embed="rId4">
            <a:alphaModFix/>
          </a:blip>
          <a:srcRect/>
          <a:stretch/>
        </p:blipFill>
        <p:spPr>
          <a:xfrm>
            <a:off x="2226003" y="1067746"/>
            <a:ext cx="2480935" cy="881334"/>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Google Shape;501;p25"/>
          <p:cNvSpPr/>
          <p:nvPr/>
        </p:nvSpPr>
        <p:spPr>
          <a:xfrm>
            <a:off x="6336346" y="600356"/>
            <a:ext cx="5617333" cy="1511600"/>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Chaussée réfectionnée section Saintes/Pascaud en 2017 </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Création d’une bande cyclable dans chaque sens de circulation en 2017</a:t>
            </a:r>
            <a:endParaRPr sz="1200" b="0" i="0" u="none" strike="noStrike" cap="none">
              <a:solidFill>
                <a:srgbClr val="000000"/>
              </a:solidFill>
              <a:latin typeface="Calibri"/>
              <a:ea typeface="Calibri"/>
              <a:cs typeface="Calibri"/>
              <a:sym typeface="Calibri"/>
            </a:endParaRPr>
          </a:p>
        </p:txBody>
      </p:sp>
      <p:sp>
        <p:nvSpPr>
          <p:cNvPr id="502" name="Google Shape;502;p25"/>
          <p:cNvSpPr/>
          <p:nvPr/>
        </p:nvSpPr>
        <p:spPr>
          <a:xfrm>
            <a:off x="6336346" y="2504303"/>
            <a:ext cx="5617333" cy="2425114"/>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 Réfection de chaussée du giratoire de Lisbonne au giratoire de Londres - Gain attendu : 2 dB(A) si enrobé acoustique</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503" name="Google Shape;503;p25"/>
          <p:cNvSpPr/>
          <p:nvPr/>
        </p:nvSpPr>
        <p:spPr>
          <a:xfrm>
            <a:off x="400454" y="2795084"/>
            <a:ext cx="5602310" cy="3475088"/>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Boulevard Thébaud, il est estimé qu’aucune personne n’est impactée par des dépassements de la norme réglementaire en matière de bruit en journée ou la nuit.</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aucun établissements sensibles sur ce périmètre </a:t>
            </a:r>
            <a:endParaRPr sz="1200" b="0" i="0" u="none" strike="noStrike" cap="none">
              <a:solidFill>
                <a:srgbClr val="000000"/>
              </a:solidFill>
              <a:latin typeface="Calibri"/>
              <a:ea typeface="Calibri"/>
              <a:cs typeface="Calibri"/>
              <a:sym typeface="Calibri"/>
            </a:endParaRPr>
          </a:p>
        </p:txBody>
      </p:sp>
      <p:graphicFrame>
        <p:nvGraphicFramePr>
          <p:cNvPr id="504" name="Google Shape;504;p25"/>
          <p:cNvGraphicFramePr/>
          <p:nvPr/>
        </p:nvGraphicFramePr>
        <p:xfrm>
          <a:off x="823935" y="3215658"/>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02350">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1845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4212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178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285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003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505" name="Google Shape;505;p25"/>
          <p:cNvSpPr/>
          <p:nvPr/>
        </p:nvSpPr>
        <p:spPr>
          <a:xfrm>
            <a:off x="6509043" y="745555"/>
            <a:ext cx="5079719" cy="311003"/>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506" name="Google Shape;506;p25"/>
          <p:cNvSpPr/>
          <p:nvPr/>
        </p:nvSpPr>
        <p:spPr>
          <a:xfrm>
            <a:off x="6509043" y="2867340"/>
            <a:ext cx="5079718" cy="303329"/>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507" name="Google Shape;507;p25"/>
          <p:cNvSpPr/>
          <p:nvPr/>
        </p:nvSpPr>
        <p:spPr>
          <a:xfrm>
            <a:off x="649835" y="2856048"/>
            <a:ext cx="5018851" cy="255438"/>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508" name="Google Shape;508;p25"/>
          <p:cNvSpPr/>
          <p:nvPr/>
        </p:nvSpPr>
        <p:spPr>
          <a:xfrm>
            <a:off x="400454" y="600356"/>
            <a:ext cx="5602310" cy="1794501"/>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509" name="Google Shape;509;p25"/>
          <p:cNvSpPr/>
          <p:nvPr/>
        </p:nvSpPr>
        <p:spPr>
          <a:xfrm>
            <a:off x="649835" y="694997"/>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510" name="Google Shape;510;p25"/>
          <p:cNvSpPr/>
          <p:nvPr/>
        </p:nvSpPr>
        <p:spPr>
          <a:xfrm>
            <a:off x="322076" y="50191"/>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24 : </a:t>
            </a:r>
            <a:r>
              <a:rPr lang="fr-FR" sz="1800" b="1" i="0" u="none" strike="noStrike" cap="none">
                <a:solidFill>
                  <a:schemeClr val="dk1"/>
                </a:solidFill>
                <a:latin typeface="Calibri"/>
                <a:ea typeface="Calibri"/>
                <a:cs typeface="Calibri"/>
                <a:sym typeface="Calibri"/>
              </a:rPr>
              <a:t>Boulevard Thébaud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511" name="Google Shape;511;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28</a:t>
            </a:fld>
            <a:endParaRPr>
              <a:latin typeface="Calibri"/>
              <a:ea typeface="Calibri"/>
              <a:cs typeface="Calibri"/>
              <a:sym typeface="Calibri"/>
            </a:endParaRPr>
          </a:p>
        </p:txBody>
      </p:sp>
      <p:sp>
        <p:nvSpPr>
          <p:cNvPr id="512" name="Google Shape;512;p25"/>
          <p:cNvSpPr txBox="1"/>
          <p:nvPr/>
        </p:nvSpPr>
        <p:spPr>
          <a:xfrm>
            <a:off x="2888994"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513" name="Google Shape;513;p25"/>
          <p:cNvPicPr preferRelativeResize="0"/>
          <p:nvPr/>
        </p:nvPicPr>
        <p:blipFill rotWithShape="1">
          <a:blip r:embed="rId3">
            <a:alphaModFix/>
          </a:blip>
          <a:srcRect/>
          <a:stretch/>
        </p:blipFill>
        <p:spPr>
          <a:xfrm>
            <a:off x="741756" y="1361836"/>
            <a:ext cx="636501" cy="616542"/>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17"/>
        <p:cNvGrpSpPr/>
        <p:nvPr/>
      </p:nvGrpSpPr>
      <p:grpSpPr>
        <a:xfrm>
          <a:off x="0" y="0"/>
          <a:ext cx="0" cy="0"/>
          <a:chOff x="0" y="0"/>
          <a:chExt cx="0" cy="0"/>
        </a:xfrm>
      </p:grpSpPr>
      <p:sp>
        <p:nvSpPr>
          <p:cNvPr id="518" name="Google Shape;518;p20"/>
          <p:cNvSpPr/>
          <p:nvPr/>
        </p:nvSpPr>
        <p:spPr>
          <a:xfrm>
            <a:off x="6330853" y="547859"/>
            <a:ext cx="5617333" cy="1511600"/>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Réalisation d’une bande cyclable dans les deux sens</a:t>
            </a:r>
            <a:endParaRPr sz="1200" b="0" i="0" u="none" strike="noStrike" cap="none">
              <a:solidFill>
                <a:srgbClr val="000000"/>
              </a:solidFill>
              <a:latin typeface="Calibri"/>
              <a:ea typeface="Calibri"/>
              <a:cs typeface="Calibri"/>
              <a:sym typeface="Calibri"/>
            </a:endParaRPr>
          </a:p>
        </p:txBody>
      </p:sp>
      <p:sp>
        <p:nvSpPr>
          <p:cNvPr id="519" name="Google Shape;519;p20"/>
          <p:cNvSpPr/>
          <p:nvPr/>
        </p:nvSpPr>
        <p:spPr>
          <a:xfrm>
            <a:off x="6330853" y="2472287"/>
            <a:ext cx="5617333" cy="2077942"/>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Réfection de chaussée : Gain attendu : 2 dB(A) si enrobé acoustique</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FF0000"/>
              </a:solidFill>
              <a:latin typeface="Calibri"/>
              <a:ea typeface="Calibri"/>
              <a:cs typeface="Calibri"/>
              <a:sym typeface="Calibri"/>
            </a:endParaRPr>
          </a:p>
        </p:txBody>
      </p:sp>
      <p:sp>
        <p:nvSpPr>
          <p:cNvPr id="520" name="Google Shape;520;p20"/>
          <p:cNvSpPr/>
          <p:nvPr/>
        </p:nvSpPr>
        <p:spPr>
          <a:xfrm>
            <a:off x="322076" y="2531045"/>
            <a:ext cx="5602310" cy="3634624"/>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Boulevard Poitou Charentes, il est estimé qu’aucune personne n’est impactée par des dépassements de la norme réglementaire en matière de bruit en journée ou la nuit.</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aucun établissement sensible sur ce périmètre </a:t>
            </a:r>
            <a:endParaRPr sz="1200" b="0" i="0" u="none" strike="noStrike" cap="none">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521" name="Google Shape;521;p20"/>
          <p:cNvGraphicFramePr/>
          <p:nvPr/>
        </p:nvGraphicFramePr>
        <p:xfrm>
          <a:off x="745557" y="3123643"/>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04000">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5015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44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57</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153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0200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57</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522" name="Google Shape;522;p20"/>
          <p:cNvSpPr/>
          <p:nvPr/>
        </p:nvSpPr>
        <p:spPr>
          <a:xfrm>
            <a:off x="6599659" y="594153"/>
            <a:ext cx="5079719" cy="311003"/>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523" name="Google Shape;523;p20"/>
          <p:cNvSpPr/>
          <p:nvPr/>
        </p:nvSpPr>
        <p:spPr>
          <a:xfrm>
            <a:off x="6618413" y="2615163"/>
            <a:ext cx="5079718" cy="303329"/>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524" name="Google Shape;524;p20"/>
          <p:cNvSpPr/>
          <p:nvPr/>
        </p:nvSpPr>
        <p:spPr>
          <a:xfrm>
            <a:off x="571457" y="2709785"/>
            <a:ext cx="5018851" cy="257512"/>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525" name="Google Shape;525;p20"/>
          <p:cNvSpPr/>
          <p:nvPr/>
        </p:nvSpPr>
        <p:spPr>
          <a:xfrm>
            <a:off x="322076" y="648996"/>
            <a:ext cx="5602310" cy="1556160"/>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526" name="Google Shape;526;p20"/>
          <p:cNvSpPr/>
          <p:nvPr/>
        </p:nvSpPr>
        <p:spPr>
          <a:xfrm>
            <a:off x="571457" y="743637"/>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527" name="Google Shape;527;p20"/>
          <p:cNvSpPr/>
          <p:nvPr/>
        </p:nvSpPr>
        <p:spPr>
          <a:xfrm>
            <a:off x="322076" y="50191"/>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19 : </a:t>
            </a:r>
            <a:r>
              <a:rPr lang="fr-FR" sz="1800" b="1" i="0" u="none" strike="noStrike" cap="none">
                <a:solidFill>
                  <a:schemeClr val="dk1"/>
                </a:solidFill>
                <a:latin typeface="Calibri"/>
                <a:ea typeface="Calibri"/>
                <a:cs typeface="Calibri"/>
                <a:sym typeface="Calibri"/>
              </a:rPr>
              <a:t>Boulevard Poitou-Charentes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528" name="Google Shape;528;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29</a:t>
            </a:fld>
            <a:endParaRPr>
              <a:latin typeface="Calibri"/>
              <a:ea typeface="Calibri"/>
              <a:cs typeface="Calibri"/>
              <a:sym typeface="Calibri"/>
            </a:endParaRPr>
          </a:p>
        </p:txBody>
      </p:sp>
      <p:sp>
        <p:nvSpPr>
          <p:cNvPr id="529" name="Google Shape;529;p20"/>
          <p:cNvSpPr txBox="1"/>
          <p:nvPr/>
        </p:nvSpPr>
        <p:spPr>
          <a:xfrm>
            <a:off x="2790497"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530" name="Google Shape;530;p20"/>
          <p:cNvPicPr preferRelativeResize="0"/>
          <p:nvPr/>
        </p:nvPicPr>
        <p:blipFill rotWithShape="1">
          <a:blip r:embed="rId3">
            <a:alphaModFix/>
          </a:blip>
          <a:srcRect/>
          <a:stretch/>
        </p:blipFill>
        <p:spPr>
          <a:xfrm>
            <a:off x="711276" y="1355473"/>
            <a:ext cx="636501" cy="61654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40"/>
          <p:cNvPicPr preferRelativeResize="0"/>
          <p:nvPr/>
        </p:nvPicPr>
        <p:blipFill rotWithShape="1">
          <a:blip r:embed="rId3">
            <a:alphaModFix/>
          </a:blip>
          <a:srcRect/>
          <a:stretch/>
        </p:blipFill>
        <p:spPr>
          <a:xfrm>
            <a:off x="2176453" y="-195738"/>
            <a:ext cx="7464626" cy="7201576"/>
          </a:xfrm>
          <a:prstGeom prst="rect">
            <a:avLst/>
          </a:prstGeom>
          <a:noFill/>
          <a:ln>
            <a:noFill/>
          </a:ln>
        </p:spPr>
      </p:pic>
      <p:sp>
        <p:nvSpPr>
          <p:cNvPr id="100" name="Google Shape;100;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3</a:t>
            </a:fld>
            <a:endParaRPr/>
          </a:p>
        </p:txBody>
      </p:sp>
      <p:sp>
        <p:nvSpPr>
          <p:cNvPr id="101" name="Google Shape;101;p40"/>
          <p:cNvSpPr/>
          <p:nvPr/>
        </p:nvSpPr>
        <p:spPr>
          <a:xfrm>
            <a:off x="5068388" y="4094434"/>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1</a:t>
            </a:r>
            <a:endParaRPr sz="700" b="0" i="0" u="none" strike="noStrike" cap="none">
              <a:solidFill>
                <a:schemeClr val="lt1"/>
              </a:solidFill>
              <a:latin typeface="Arial"/>
              <a:ea typeface="Arial"/>
              <a:cs typeface="Arial"/>
              <a:sym typeface="Arial"/>
            </a:endParaRPr>
          </a:p>
        </p:txBody>
      </p:sp>
      <p:sp>
        <p:nvSpPr>
          <p:cNvPr id="102" name="Google Shape;102;p40"/>
          <p:cNvSpPr/>
          <p:nvPr/>
        </p:nvSpPr>
        <p:spPr>
          <a:xfrm>
            <a:off x="4341052" y="4663532"/>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1</a:t>
            </a:r>
            <a:endParaRPr sz="700" b="0" i="0" u="none" strike="noStrike" cap="none">
              <a:solidFill>
                <a:schemeClr val="lt1"/>
              </a:solidFill>
              <a:latin typeface="Arial"/>
              <a:ea typeface="Arial"/>
              <a:cs typeface="Arial"/>
              <a:sym typeface="Arial"/>
            </a:endParaRPr>
          </a:p>
        </p:txBody>
      </p:sp>
      <p:sp>
        <p:nvSpPr>
          <p:cNvPr id="103" name="Google Shape;103;p40"/>
          <p:cNvSpPr/>
          <p:nvPr/>
        </p:nvSpPr>
        <p:spPr>
          <a:xfrm>
            <a:off x="3792238" y="5307421"/>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1</a:t>
            </a:r>
            <a:endParaRPr sz="700" b="0" i="0" u="none" strike="noStrike" cap="none">
              <a:solidFill>
                <a:schemeClr val="lt1"/>
              </a:solidFill>
              <a:latin typeface="Arial"/>
              <a:ea typeface="Arial"/>
              <a:cs typeface="Arial"/>
              <a:sym typeface="Arial"/>
            </a:endParaRPr>
          </a:p>
        </p:txBody>
      </p:sp>
      <p:sp>
        <p:nvSpPr>
          <p:cNvPr id="104" name="Google Shape;104;p40"/>
          <p:cNvSpPr/>
          <p:nvPr/>
        </p:nvSpPr>
        <p:spPr>
          <a:xfrm>
            <a:off x="6356120" y="3652955"/>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2</a:t>
            </a:r>
            <a:endParaRPr sz="1400" b="0" i="0" u="none" strike="noStrike" cap="none">
              <a:solidFill>
                <a:srgbClr val="000000"/>
              </a:solidFill>
              <a:latin typeface="Arial"/>
              <a:ea typeface="Arial"/>
              <a:cs typeface="Arial"/>
              <a:sym typeface="Arial"/>
            </a:endParaRPr>
          </a:p>
        </p:txBody>
      </p:sp>
      <p:sp>
        <p:nvSpPr>
          <p:cNvPr id="105" name="Google Shape;105;p40"/>
          <p:cNvSpPr/>
          <p:nvPr/>
        </p:nvSpPr>
        <p:spPr>
          <a:xfrm>
            <a:off x="5965372" y="4976404"/>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3</a:t>
            </a:r>
            <a:endParaRPr sz="700" b="0" i="0" u="none" strike="noStrike" cap="none">
              <a:solidFill>
                <a:schemeClr val="lt1"/>
              </a:solidFill>
              <a:latin typeface="Arial"/>
              <a:ea typeface="Arial"/>
              <a:cs typeface="Arial"/>
              <a:sym typeface="Arial"/>
            </a:endParaRPr>
          </a:p>
        </p:txBody>
      </p:sp>
      <p:cxnSp>
        <p:nvCxnSpPr>
          <p:cNvPr id="106" name="Google Shape;106;p40"/>
          <p:cNvCxnSpPr>
            <a:stCxn id="105" idx="0"/>
          </p:cNvCxnSpPr>
          <p:nvPr/>
        </p:nvCxnSpPr>
        <p:spPr>
          <a:xfrm rot="10800000">
            <a:off x="5952378" y="4658704"/>
            <a:ext cx="69600" cy="317700"/>
          </a:xfrm>
          <a:prstGeom prst="straightConnector1">
            <a:avLst/>
          </a:prstGeom>
          <a:noFill/>
          <a:ln w="9525" cap="flat" cmpd="sng">
            <a:solidFill>
              <a:srgbClr val="5597D3"/>
            </a:solidFill>
            <a:prstDash val="solid"/>
            <a:round/>
            <a:headEnd type="none" w="sm" len="sm"/>
            <a:tailEnd type="triangle" w="med" len="med"/>
          </a:ln>
        </p:spPr>
      </p:cxnSp>
      <p:sp>
        <p:nvSpPr>
          <p:cNvPr id="107" name="Google Shape;107;p40"/>
          <p:cNvSpPr/>
          <p:nvPr/>
        </p:nvSpPr>
        <p:spPr>
          <a:xfrm>
            <a:off x="4020665" y="4817517"/>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4</a:t>
            </a:r>
            <a:endParaRPr sz="1400" b="0" i="0" u="none" strike="noStrike" cap="none">
              <a:solidFill>
                <a:srgbClr val="000000"/>
              </a:solidFill>
              <a:latin typeface="Arial"/>
              <a:ea typeface="Arial"/>
              <a:cs typeface="Arial"/>
              <a:sym typeface="Arial"/>
            </a:endParaRPr>
          </a:p>
        </p:txBody>
      </p:sp>
      <p:sp>
        <p:nvSpPr>
          <p:cNvPr id="108" name="Google Shape;108;p40"/>
          <p:cNvSpPr/>
          <p:nvPr/>
        </p:nvSpPr>
        <p:spPr>
          <a:xfrm>
            <a:off x="5016137" y="3107237"/>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5</a:t>
            </a:r>
            <a:endParaRPr sz="700" b="0" i="0" u="none" strike="noStrike" cap="none">
              <a:solidFill>
                <a:schemeClr val="lt1"/>
              </a:solidFill>
              <a:latin typeface="Arial"/>
              <a:ea typeface="Arial"/>
              <a:cs typeface="Arial"/>
              <a:sym typeface="Arial"/>
            </a:endParaRPr>
          </a:p>
        </p:txBody>
      </p:sp>
      <p:sp>
        <p:nvSpPr>
          <p:cNvPr id="109" name="Google Shape;109;p40"/>
          <p:cNvSpPr/>
          <p:nvPr/>
        </p:nvSpPr>
        <p:spPr>
          <a:xfrm>
            <a:off x="5852160" y="5291047"/>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6</a:t>
            </a:r>
            <a:endParaRPr sz="700" b="0" i="0" u="none" strike="noStrike" cap="none">
              <a:solidFill>
                <a:schemeClr val="lt1"/>
              </a:solidFill>
              <a:latin typeface="Arial"/>
              <a:ea typeface="Arial"/>
              <a:cs typeface="Arial"/>
              <a:sym typeface="Arial"/>
            </a:endParaRPr>
          </a:p>
        </p:txBody>
      </p:sp>
      <p:cxnSp>
        <p:nvCxnSpPr>
          <p:cNvPr id="110" name="Google Shape;110;p40"/>
          <p:cNvCxnSpPr>
            <a:stCxn id="109" idx="1"/>
          </p:cNvCxnSpPr>
          <p:nvPr/>
        </p:nvCxnSpPr>
        <p:spPr>
          <a:xfrm rot="10800000">
            <a:off x="5852240" y="4658651"/>
            <a:ext cx="16500" cy="647700"/>
          </a:xfrm>
          <a:prstGeom prst="straightConnector1">
            <a:avLst/>
          </a:prstGeom>
          <a:noFill/>
          <a:ln w="9525" cap="flat" cmpd="sng">
            <a:solidFill>
              <a:srgbClr val="5597D3"/>
            </a:solidFill>
            <a:prstDash val="solid"/>
            <a:round/>
            <a:headEnd type="none" w="sm" len="sm"/>
            <a:tailEnd type="triangle" w="med" len="med"/>
          </a:ln>
        </p:spPr>
      </p:cxnSp>
      <p:sp>
        <p:nvSpPr>
          <p:cNvPr id="111" name="Google Shape;111;p40"/>
          <p:cNvSpPr/>
          <p:nvPr/>
        </p:nvSpPr>
        <p:spPr>
          <a:xfrm>
            <a:off x="6400974" y="4679542"/>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7</a:t>
            </a:r>
            <a:endParaRPr sz="700" b="0" i="0" u="none" strike="noStrike" cap="none">
              <a:solidFill>
                <a:schemeClr val="lt1"/>
              </a:solidFill>
              <a:latin typeface="Arial"/>
              <a:ea typeface="Arial"/>
              <a:cs typeface="Arial"/>
              <a:sym typeface="Arial"/>
            </a:endParaRPr>
          </a:p>
        </p:txBody>
      </p:sp>
      <p:sp>
        <p:nvSpPr>
          <p:cNvPr id="112" name="Google Shape;112;p40"/>
          <p:cNvSpPr/>
          <p:nvPr/>
        </p:nvSpPr>
        <p:spPr>
          <a:xfrm>
            <a:off x="5658147" y="4605940"/>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8</a:t>
            </a:r>
            <a:endParaRPr sz="700" b="0" i="0" u="none" strike="noStrike" cap="none">
              <a:solidFill>
                <a:schemeClr val="lt1"/>
              </a:solidFill>
              <a:latin typeface="Arial"/>
              <a:ea typeface="Arial"/>
              <a:cs typeface="Arial"/>
              <a:sym typeface="Arial"/>
            </a:endParaRPr>
          </a:p>
        </p:txBody>
      </p:sp>
      <p:sp>
        <p:nvSpPr>
          <p:cNvPr id="113" name="Google Shape;113;p40"/>
          <p:cNvSpPr/>
          <p:nvPr/>
        </p:nvSpPr>
        <p:spPr>
          <a:xfrm>
            <a:off x="7075715" y="3696788"/>
            <a:ext cx="113212" cy="10450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9</a:t>
            </a:r>
            <a:endParaRPr sz="700" b="0" i="0" u="none" strike="noStrike" cap="none">
              <a:solidFill>
                <a:schemeClr val="lt1"/>
              </a:solidFill>
              <a:latin typeface="Arial"/>
              <a:ea typeface="Arial"/>
              <a:cs typeface="Arial"/>
              <a:sym typeface="Arial"/>
            </a:endParaRPr>
          </a:p>
        </p:txBody>
      </p:sp>
      <p:sp>
        <p:nvSpPr>
          <p:cNvPr id="114" name="Google Shape;114;p40"/>
          <p:cNvSpPr/>
          <p:nvPr/>
        </p:nvSpPr>
        <p:spPr>
          <a:xfrm>
            <a:off x="4980437" y="5004208"/>
            <a:ext cx="435602" cy="16487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10</a:t>
            </a:r>
            <a:endParaRPr sz="700" b="0" i="0" u="none" strike="noStrike" cap="none">
              <a:solidFill>
                <a:schemeClr val="lt1"/>
              </a:solidFill>
              <a:latin typeface="Arial"/>
              <a:ea typeface="Arial"/>
              <a:cs typeface="Arial"/>
              <a:sym typeface="Arial"/>
            </a:endParaRPr>
          </a:p>
        </p:txBody>
      </p:sp>
      <p:sp>
        <p:nvSpPr>
          <p:cNvPr id="115" name="Google Shape;115;p40"/>
          <p:cNvSpPr/>
          <p:nvPr/>
        </p:nvSpPr>
        <p:spPr>
          <a:xfrm>
            <a:off x="5810448" y="4100492"/>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11</a:t>
            </a:r>
            <a:endParaRPr sz="600" b="0" i="0" u="none" strike="noStrike" cap="none">
              <a:solidFill>
                <a:schemeClr val="lt1"/>
              </a:solidFill>
              <a:latin typeface="Arial"/>
              <a:ea typeface="Arial"/>
              <a:cs typeface="Arial"/>
              <a:sym typeface="Arial"/>
            </a:endParaRPr>
          </a:p>
        </p:txBody>
      </p:sp>
      <p:sp>
        <p:nvSpPr>
          <p:cNvPr id="116" name="Google Shape;116;p40"/>
          <p:cNvSpPr/>
          <p:nvPr/>
        </p:nvSpPr>
        <p:spPr>
          <a:xfrm>
            <a:off x="7536750" y="3405050"/>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26</a:t>
            </a:r>
            <a:endParaRPr sz="600" b="0" i="0" u="none" strike="noStrike" cap="none">
              <a:solidFill>
                <a:schemeClr val="lt1"/>
              </a:solidFill>
              <a:latin typeface="Arial"/>
              <a:ea typeface="Arial"/>
              <a:cs typeface="Arial"/>
              <a:sym typeface="Arial"/>
            </a:endParaRPr>
          </a:p>
        </p:txBody>
      </p:sp>
      <p:sp>
        <p:nvSpPr>
          <p:cNvPr id="117" name="Google Shape;117;p40"/>
          <p:cNvSpPr/>
          <p:nvPr/>
        </p:nvSpPr>
        <p:spPr>
          <a:xfrm>
            <a:off x="6920791" y="2902311"/>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25</a:t>
            </a:r>
            <a:endParaRPr sz="600" b="0" i="0" u="none" strike="noStrike" cap="none">
              <a:solidFill>
                <a:schemeClr val="lt1"/>
              </a:solidFill>
              <a:latin typeface="Arial"/>
              <a:ea typeface="Arial"/>
              <a:cs typeface="Arial"/>
              <a:sym typeface="Arial"/>
            </a:endParaRPr>
          </a:p>
        </p:txBody>
      </p:sp>
      <p:sp>
        <p:nvSpPr>
          <p:cNvPr id="118" name="Google Shape;118;p40"/>
          <p:cNvSpPr/>
          <p:nvPr/>
        </p:nvSpPr>
        <p:spPr>
          <a:xfrm>
            <a:off x="8300753" y="5612672"/>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30</a:t>
            </a:r>
            <a:endParaRPr sz="600" b="0" i="0" u="none" strike="noStrike" cap="none">
              <a:solidFill>
                <a:schemeClr val="lt1"/>
              </a:solidFill>
              <a:latin typeface="Arial"/>
              <a:ea typeface="Arial"/>
              <a:cs typeface="Arial"/>
              <a:sym typeface="Arial"/>
            </a:endParaRPr>
          </a:p>
        </p:txBody>
      </p:sp>
      <p:sp>
        <p:nvSpPr>
          <p:cNvPr id="119" name="Google Shape;119;p40"/>
          <p:cNvSpPr/>
          <p:nvPr/>
        </p:nvSpPr>
        <p:spPr>
          <a:xfrm>
            <a:off x="6765866" y="1875199"/>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28</a:t>
            </a:r>
            <a:endParaRPr sz="600" b="0" i="0" u="none" strike="noStrike" cap="none">
              <a:solidFill>
                <a:schemeClr val="lt1"/>
              </a:solidFill>
              <a:latin typeface="Arial"/>
              <a:ea typeface="Arial"/>
              <a:cs typeface="Arial"/>
              <a:sym typeface="Arial"/>
            </a:endParaRPr>
          </a:p>
        </p:txBody>
      </p:sp>
      <p:sp>
        <p:nvSpPr>
          <p:cNvPr id="120" name="Google Shape;120;p40"/>
          <p:cNvSpPr/>
          <p:nvPr/>
        </p:nvSpPr>
        <p:spPr>
          <a:xfrm>
            <a:off x="6920790" y="809896"/>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29</a:t>
            </a:r>
            <a:endParaRPr sz="600" b="0" i="0" u="none" strike="noStrike" cap="none">
              <a:solidFill>
                <a:schemeClr val="lt1"/>
              </a:solidFill>
              <a:latin typeface="Arial"/>
              <a:ea typeface="Arial"/>
              <a:cs typeface="Arial"/>
              <a:sym typeface="Arial"/>
            </a:endParaRPr>
          </a:p>
        </p:txBody>
      </p:sp>
      <p:sp>
        <p:nvSpPr>
          <p:cNvPr id="121" name="Google Shape;121;p40"/>
          <p:cNvSpPr/>
          <p:nvPr/>
        </p:nvSpPr>
        <p:spPr>
          <a:xfrm>
            <a:off x="6215397" y="2797808"/>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31</a:t>
            </a:r>
            <a:endParaRPr sz="600" b="0" i="0" u="none" strike="noStrike" cap="none">
              <a:solidFill>
                <a:schemeClr val="lt1"/>
              </a:solidFill>
              <a:latin typeface="Arial"/>
              <a:ea typeface="Arial"/>
              <a:cs typeface="Arial"/>
              <a:sym typeface="Arial"/>
            </a:endParaRPr>
          </a:p>
        </p:txBody>
      </p:sp>
      <p:sp>
        <p:nvSpPr>
          <p:cNvPr id="122" name="Google Shape;122;p40"/>
          <p:cNvSpPr/>
          <p:nvPr/>
        </p:nvSpPr>
        <p:spPr>
          <a:xfrm>
            <a:off x="5987144" y="1700982"/>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27</a:t>
            </a:r>
            <a:endParaRPr sz="600" b="0" i="0" u="none" strike="noStrike" cap="none">
              <a:solidFill>
                <a:schemeClr val="lt1"/>
              </a:solidFill>
              <a:latin typeface="Arial"/>
              <a:ea typeface="Arial"/>
              <a:cs typeface="Arial"/>
              <a:sym typeface="Arial"/>
            </a:endParaRPr>
          </a:p>
        </p:txBody>
      </p:sp>
      <p:sp>
        <p:nvSpPr>
          <p:cNvPr id="123" name="Google Shape;123;p40"/>
          <p:cNvSpPr/>
          <p:nvPr/>
        </p:nvSpPr>
        <p:spPr>
          <a:xfrm>
            <a:off x="6313715" y="3911004"/>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23</a:t>
            </a:r>
            <a:endParaRPr sz="600" b="0" i="0" u="none" strike="noStrike" cap="none">
              <a:solidFill>
                <a:schemeClr val="lt1"/>
              </a:solidFill>
              <a:latin typeface="Arial"/>
              <a:ea typeface="Arial"/>
              <a:cs typeface="Arial"/>
              <a:sym typeface="Arial"/>
            </a:endParaRPr>
          </a:p>
        </p:txBody>
      </p:sp>
      <p:sp>
        <p:nvSpPr>
          <p:cNvPr id="124" name="Google Shape;124;p40"/>
          <p:cNvSpPr/>
          <p:nvPr/>
        </p:nvSpPr>
        <p:spPr>
          <a:xfrm>
            <a:off x="6180044" y="4342928"/>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20</a:t>
            </a:r>
            <a:endParaRPr sz="600" b="0" i="0" u="none" strike="noStrike" cap="none">
              <a:solidFill>
                <a:schemeClr val="lt1"/>
              </a:solidFill>
              <a:latin typeface="Arial"/>
              <a:ea typeface="Arial"/>
              <a:cs typeface="Arial"/>
              <a:sym typeface="Arial"/>
            </a:endParaRPr>
          </a:p>
        </p:txBody>
      </p:sp>
      <p:sp>
        <p:nvSpPr>
          <p:cNvPr id="125" name="Google Shape;125;p40"/>
          <p:cNvSpPr/>
          <p:nvPr/>
        </p:nvSpPr>
        <p:spPr>
          <a:xfrm>
            <a:off x="4888391" y="3757458"/>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21</a:t>
            </a:r>
            <a:endParaRPr sz="600" b="0" i="0" u="none" strike="noStrike" cap="none">
              <a:solidFill>
                <a:schemeClr val="lt1"/>
              </a:solidFill>
              <a:latin typeface="Arial"/>
              <a:ea typeface="Arial"/>
              <a:cs typeface="Arial"/>
              <a:sym typeface="Arial"/>
            </a:endParaRPr>
          </a:p>
        </p:txBody>
      </p:sp>
      <p:sp>
        <p:nvSpPr>
          <p:cNvPr id="126" name="Google Shape;126;p40"/>
          <p:cNvSpPr/>
          <p:nvPr/>
        </p:nvSpPr>
        <p:spPr>
          <a:xfrm>
            <a:off x="5542313" y="3398126"/>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22</a:t>
            </a:r>
            <a:endParaRPr sz="600" b="0" i="0" u="none" strike="noStrike" cap="none">
              <a:solidFill>
                <a:schemeClr val="lt1"/>
              </a:solidFill>
              <a:latin typeface="Arial"/>
              <a:ea typeface="Arial"/>
              <a:cs typeface="Arial"/>
              <a:sym typeface="Arial"/>
            </a:endParaRPr>
          </a:p>
        </p:txBody>
      </p:sp>
      <p:sp>
        <p:nvSpPr>
          <p:cNvPr id="127" name="Google Shape;127;p40"/>
          <p:cNvSpPr/>
          <p:nvPr/>
        </p:nvSpPr>
        <p:spPr>
          <a:xfrm>
            <a:off x="4133877" y="4042182"/>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19</a:t>
            </a:r>
            <a:endParaRPr sz="600" b="0" i="0" u="none" strike="noStrike" cap="none">
              <a:solidFill>
                <a:schemeClr val="lt1"/>
              </a:solidFill>
              <a:latin typeface="Arial"/>
              <a:ea typeface="Arial"/>
              <a:cs typeface="Arial"/>
              <a:sym typeface="Arial"/>
            </a:endParaRPr>
          </a:p>
        </p:txBody>
      </p:sp>
      <p:sp>
        <p:nvSpPr>
          <p:cNvPr id="128" name="Google Shape;128;p40"/>
          <p:cNvSpPr/>
          <p:nvPr/>
        </p:nvSpPr>
        <p:spPr>
          <a:xfrm>
            <a:off x="5148596" y="4724491"/>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15</a:t>
            </a:r>
            <a:endParaRPr sz="600" b="0" i="0" u="none" strike="noStrike" cap="none">
              <a:solidFill>
                <a:schemeClr val="lt1"/>
              </a:solidFill>
              <a:latin typeface="Arial"/>
              <a:ea typeface="Arial"/>
              <a:cs typeface="Arial"/>
              <a:sym typeface="Arial"/>
            </a:endParaRPr>
          </a:p>
        </p:txBody>
      </p:sp>
      <p:sp>
        <p:nvSpPr>
          <p:cNvPr id="129" name="Google Shape;129;p40"/>
          <p:cNvSpPr/>
          <p:nvPr/>
        </p:nvSpPr>
        <p:spPr>
          <a:xfrm>
            <a:off x="6683829" y="3663617"/>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14</a:t>
            </a:r>
            <a:endParaRPr sz="600" b="0" i="0" u="none" strike="noStrike" cap="none">
              <a:solidFill>
                <a:schemeClr val="lt1"/>
              </a:solidFill>
              <a:latin typeface="Arial"/>
              <a:ea typeface="Arial"/>
              <a:cs typeface="Arial"/>
              <a:sym typeface="Arial"/>
            </a:endParaRPr>
          </a:p>
        </p:txBody>
      </p:sp>
      <p:sp>
        <p:nvSpPr>
          <p:cNvPr id="130" name="Google Shape;130;p40"/>
          <p:cNvSpPr/>
          <p:nvPr/>
        </p:nvSpPr>
        <p:spPr>
          <a:xfrm>
            <a:off x="4411789" y="3663616"/>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24</a:t>
            </a:r>
            <a:endParaRPr sz="600" b="0" i="0" u="none" strike="noStrike" cap="none">
              <a:solidFill>
                <a:schemeClr val="lt1"/>
              </a:solidFill>
              <a:latin typeface="Arial"/>
              <a:ea typeface="Arial"/>
              <a:cs typeface="Arial"/>
              <a:sym typeface="Arial"/>
            </a:endParaRPr>
          </a:p>
        </p:txBody>
      </p:sp>
      <p:sp>
        <p:nvSpPr>
          <p:cNvPr id="131" name="Google Shape;131;p40"/>
          <p:cNvSpPr/>
          <p:nvPr/>
        </p:nvSpPr>
        <p:spPr>
          <a:xfrm>
            <a:off x="322076" y="96197"/>
            <a:ext cx="11679552" cy="348844"/>
          </a:xfrm>
          <a:prstGeom prst="roundRect">
            <a:avLst>
              <a:gd name="adj" fmla="val 16667"/>
            </a:avLst>
          </a:prstGeom>
          <a:solidFill>
            <a:srgbClr val="F7CAAC"/>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fr-FR" sz="1600" b="0" i="0" u="none" strike="noStrike" cap="none">
                <a:solidFill>
                  <a:schemeClr val="lt1"/>
                </a:solidFill>
                <a:latin typeface="Arial"/>
                <a:ea typeface="Arial"/>
                <a:cs typeface="Arial"/>
                <a:sym typeface="Arial"/>
              </a:rPr>
              <a:t/>
            </a:r>
            <a:br>
              <a:rPr lang="fr-FR" sz="1600" b="0" i="0" u="none" strike="noStrike" cap="none">
                <a:solidFill>
                  <a:schemeClr val="lt1"/>
                </a:solidFill>
                <a:latin typeface="Arial"/>
                <a:ea typeface="Arial"/>
                <a:cs typeface="Arial"/>
                <a:sym typeface="Arial"/>
              </a:rPr>
            </a:br>
            <a:r>
              <a:rPr lang="fr-FR" sz="1400" b="0" i="0" u="none" strike="noStrike" cap="none">
                <a:solidFill>
                  <a:schemeClr val="dk1"/>
                </a:solidFill>
                <a:latin typeface="Arial"/>
                <a:ea typeface="Arial"/>
                <a:cs typeface="Arial"/>
                <a:sym typeface="Arial"/>
              </a:rPr>
              <a:t>Cartographie des voies communales et intercommunales  concernées par la Directive Européenne sur GrandAngoulême</a:t>
            </a:r>
            <a:br>
              <a:rPr lang="fr-FR" sz="1400" b="0" i="0" u="none" strike="noStrike" cap="none">
                <a:solidFill>
                  <a:schemeClr val="dk1"/>
                </a:solidFill>
                <a:latin typeface="Arial"/>
                <a:ea typeface="Arial"/>
                <a:cs typeface="Arial"/>
                <a:sym typeface="Arial"/>
              </a:rPr>
            </a:br>
            <a:endParaRPr sz="1400" b="0" i="0" u="none" strike="noStrike" cap="none">
              <a:solidFill>
                <a:schemeClr val="dk1"/>
              </a:solidFill>
              <a:latin typeface="Arial"/>
              <a:ea typeface="Arial"/>
              <a:cs typeface="Arial"/>
              <a:sym typeface="Arial"/>
            </a:endParaRPr>
          </a:p>
        </p:txBody>
      </p:sp>
      <p:sp>
        <p:nvSpPr>
          <p:cNvPr id="132" name="Google Shape;132;p40"/>
          <p:cNvSpPr/>
          <p:nvPr/>
        </p:nvSpPr>
        <p:spPr>
          <a:xfrm>
            <a:off x="6723415" y="4781171"/>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18</a:t>
            </a:r>
            <a:endParaRPr sz="600" b="0" i="0" u="none" strike="noStrike" cap="none">
              <a:solidFill>
                <a:schemeClr val="lt1"/>
              </a:solidFill>
              <a:latin typeface="Arial"/>
              <a:ea typeface="Arial"/>
              <a:cs typeface="Arial"/>
              <a:sym typeface="Arial"/>
            </a:endParaRPr>
          </a:p>
        </p:txBody>
      </p:sp>
      <p:sp>
        <p:nvSpPr>
          <p:cNvPr id="133" name="Google Shape;133;p40"/>
          <p:cNvSpPr/>
          <p:nvPr/>
        </p:nvSpPr>
        <p:spPr>
          <a:xfrm>
            <a:off x="5303519" y="5349639"/>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16</a:t>
            </a:r>
            <a:endParaRPr sz="600" b="0" i="0" u="none" strike="noStrike" cap="none">
              <a:solidFill>
                <a:schemeClr val="lt1"/>
              </a:solidFill>
              <a:latin typeface="Arial"/>
              <a:ea typeface="Arial"/>
              <a:cs typeface="Arial"/>
              <a:sym typeface="Arial"/>
            </a:endParaRPr>
          </a:p>
        </p:txBody>
      </p:sp>
      <p:sp>
        <p:nvSpPr>
          <p:cNvPr id="134" name="Google Shape;134;p40"/>
          <p:cNvSpPr/>
          <p:nvPr/>
        </p:nvSpPr>
        <p:spPr>
          <a:xfrm>
            <a:off x="5181600" y="6131547"/>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17</a:t>
            </a:r>
            <a:endParaRPr sz="600" b="0" i="0" u="none" strike="noStrike" cap="none">
              <a:solidFill>
                <a:schemeClr val="lt1"/>
              </a:solidFill>
              <a:latin typeface="Arial"/>
              <a:ea typeface="Arial"/>
              <a:cs typeface="Arial"/>
              <a:sym typeface="Arial"/>
            </a:endParaRPr>
          </a:p>
        </p:txBody>
      </p:sp>
      <p:sp>
        <p:nvSpPr>
          <p:cNvPr id="135" name="Google Shape;135;p40"/>
          <p:cNvSpPr/>
          <p:nvPr/>
        </p:nvSpPr>
        <p:spPr>
          <a:xfrm>
            <a:off x="4578977" y="5567906"/>
            <a:ext cx="435602" cy="164873"/>
          </a:xfrm>
          <a:prstGeom prst="ellipse">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fr-FR" sz="700" b="0" i="0" u="none" strike="noStrike" cap="none">
                <a:solidFill>
                  <a:schemeClr val="lt1"/>
                </a:solidFill>
                <a:latin typeface="Arial"/>
                <a:ea typeface="Arial"/>
                <a:cs typeface="Arial"/>
                <a:sym typeface="Arial"/>
              </a:rPr>
              <a:t>10</a:t>
            </a:r>
            <a:endParaRPr sz="700" b="0" i="0" u="none" strike="noStrike" cap="none">
              <a:solidFill>
                <a:schemeClr val="lt1"/>
              </a:solidFill>
              <a:latin typeface="Arial"/>
              <a:ea typeface="Arial"/>
              <a:cs typeface="Arial"/>
              <a:sym typeface="Arial"/>
            </a:endParaRPr>
          </a:p>
        </p:txBody>
      </p:sp>
      <p:sp>
        <p:nvSpPr>
          <p:cNvPr id="136" name="Google Shape;136;p40"/>
          <p:cNvSpPr/>
          <p:nvPr/>
        </p:nvSpPr>
        <p:spPr>
          <a:xfrm>
            <a:off x="3800777" y="4524828"/>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13</a:t>
            </a:r>
            <a:endParaRPr sz="600" b="0" i="0" u="none" strike="noStrike" cap="none">
              <a:solidFill>
                <a:schemeClr val="lt1"/>
              </a:solidFill>
              <a:latin typeface="Arial"/>
              <a:ea typeface="Arial"/>
              <a:cs typeface="Arial"/>
              <a:sym typeface="Arial"/>
            </a:endParaRPr>
          </a:p>
        </p:txBody>
      </p:sp>
      <p:sp>
        <p:nvSpPr>
          <p:cNvPr id="137" name="Google Shape;137;p40"/>
          <p:cNvSpPr/>
          <p:nvPr/>
        </p:nvSpPr>
        <p:spPr>
          <a:xfrm>
            <a:off x="4341052" y="5080907"/>
            <a:ext cx="309847" cy="104503"/>
          </a:xfrm>
          <a:prstGeom prst="rect">
            <a:avLst/>
          </a:prstGeom>
          <a:solidFill>
            <a:schemeClr val="accent1"/>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fr-FR" sz="600" b="0" i="0" u="none" strike="noStrike" cap="none">
                <a:solidFill>
                  <a:schemeClr val="lt1"/>
                </a:solidFill>
                <a:latin typeface="Arial"/>
                <a:ea typeface="Arial"/>
                <a:cs typeface="Arial"/>
                <a:sym typeface="Arial"/>
              </a:rPr>
              <a:t>12</a:t>
            </a:r>
            <a:endParaRPr sz="600" b="0" i="0" u="none" strike="noStrike" cap="none">
              <a:solidFill>
                <a:schemeClr val="lt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34"/>
        <p:cNvGrpSpPr/>
        <p:nvPr/>
      </p:nvGrpSpPr>
      <p:grpSpPr>
        <a:xfrm>
          <a:off x="0" y="0"/>
          <a:ext cx="0" cy="0"/>
          <a:chOff x="0" y="0"/>
          <a:chExt cx="0" cy="0"/>
        </a:xfrm>
      </p:grpSpPr>
      <p:sp>
        <p:nvSpPr>
          <p:cNvPr id="535" name="Google Shape;535;p14"/>
          <p:cNvSpPr/>
          <p:nvPr/>
        </p:nvSpPr>
        <p:spPr>
          <a:xfrm>
            <a:off x="6371312" y="705229"/>
            <a:ext cx="5617333" cy="2586611"/>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09550" algn="l" rtl="0">
              <a:lnSpc>
                <a:spcPct val="100000"/>
              </a:lnSpc>
              <a:spcBef>
                <a:spcPts val="0"/>
              </a:spcBef>
              <a:spcAft>
                <a:spcPts val="0"/>
              </a:spcAft>
              <a:buClr>
                <a:schemeClr val="dk1"/>
              </a:buClr>
              <a:buSzPts val="1200"/>
              <a:buFont typeface="Calibri"/>
              <a:buNone/>
            </a:pPr>
            <a:endParaRPr sz="1200" b="0" i="0"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Création d’une bande cyclable dans les 2 sens de circulation</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 Chaussée réfectionnée section Essarts Varsovie en 2010</a:t>
            </a:r>
            <a:endParaRPr sz="1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171450" marR="0" lvl="0" indent="-9525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Arial"/>
              <a:ea typeface="Arial"/>
              <a:cs typeface="Arial"/>
              <a:sym typeface="Arial"/>
            </a:endParaRPr>
          </a:p>
        </p:txBody>
      </p:sp>
      <p:sp>
        <p:nvSpPr>
          <p:cNvPr id="536" name="Google Shape;536;p14"/>
          <p:cNvSpPr/>
          <p:nvPr/>
        </p:nvSpPr>
        <p:spPr>
          <a:xfrm>
            <a:off x="6371311" y="3651409"/>
            <a:ext cx="5617333" cy="2149316"/>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171450" marR="0" lvl="0" indent="-9525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171450" marR="0" lvl="0"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Réfection de chaussée section Aulard / Essarts en 2019 </a:t>
            </a:r>
            <a:endParaRPr sz="1200" b="0" i="0" u="none" strike="noStrike" cap="none">
              <a:solidFill>
                <a:schemeClr val="dk1"/>
              </a:solidFill>
              <a:latin typeface="Calibri"/>
              <a:ea typeface="Calibri"/>
              <a:cs typeface="Calibri"/>
              <a:sym typeface="Calibri"/>
            </a:endParaRPr>
          </a:p>
          <a:p>
            <a:pPr marL="171450" marR="0" lvl="0"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Création d’une voie en site propre BHNS en 2019</a:t>
            </a:r>
            <a:endParaRPr sz="12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Création d’une station BHNS en 2019</a:t>
            </a:r>
            <a:endParaRPr sz="14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Passage de bus hybrides fonctionnant à l’électricité pour des vitesses inférieures à 10 km/h (en particulier lors de la phase arrêt démarrage au stations du BHNS</a:t>
            </a:r>
            <a:endParaRPr/>
          </a:p>
          <a:p>
            <a:pPr marL="171450" marR="0" lvl="0"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Création d'un SAS vélo et pose de Tourne à droite au carrefour à feux par le GA</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537" name="Google Shape;537;p14"/>
          <p:cNvSpPr/>
          <p:nvPr/>
        </p:nvSpPr>
        <p:spPr>
          <a:xfrm>
            <a:off x="309093" y="2179117"/>
            <a:ext cx="5602310" cy="3899466"/>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Boulevard Jean XXIII, il est estimé qu’aucune personne n’est impactée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aucun établissement sensible sur ce périmètre. </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538" name="Google Shape;538;p14"/>
          <p:cNvGraphicFramePr/>
          <p:nvPr/>
        </p:nvGraphicFramePr>
        <p:xfrm>
          <a:off x="732574" y="2771714"/>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5450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530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261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259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539" name="Google Shape;539;p14"/>
          <p:cNvSpPr/>
          <p:nvPr/>
        </p:nvSpPr>
        <p:spPr>
          <a:xfrm>
            <a:off x="6599662" y="644586"/>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540" name="Google Shape;540;p14"/>
          <p:cNvSpPr/>
          <p:nvPr/>
        </p:nvSpPr>
        <p:spPr>
          <a:xfrm>
            <a:off x="6640119" y="3535695"/>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541" name="Google Shape;541;p14"/>
          <p:cNvSpPr/>
          <p:nvPr/>
        </p:nvSpPr>
        <p:spPr>
          <a:xfrm>
            <a:off x="558474" y="2357856"/>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542" name="Google Shape;542;p14"/>
          <p:cNvSpPr/>
          <p:nvPr/>
        </p:nvSpPr>
        <p:spPr>
          <a:xfrm>
            <a:off x="309093" y="644586"/>
            <a:ext cx="5602310" cy="1410637"/>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Ville d’Angoulême</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543" name="Google Shape;543;p14"/>
          <p:cNvSpPr/>
          <p:nvPr/>
        </p:nvSpPr>
        <p:spPr>
          <a:xfrm>
            <a:off x="558474" y="739227"/>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544" name="Google Shape;544;p14"/>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13 : </a:t>
            </a:r>
            <a:r>
              <a:rPr lang="fr-FR" sz="1800" b="1" i="0" u="none" strike="noStrike" cap="none">
                <a:solidFill>
                  <a:schemeClr val="dk1"/>
                </a:solidFill>
                <a:latin typeface="Calibri"/>
                <a:ea typeface="Calibri"/>
                <a:cs typeface="Calibri"/>
                <a:sym typeface="Calibri"/>
              </a:rPr>
              <a:t>Boulevard Jean XXIII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545" name="Google Shape;545;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just" rtl="0">
              <a:lnSpc>
                <a:spcPct val="100000"/>
              </a:lnSpc>
              <a:spcBef>
                <a:spcPts val="0"/>
              </a:spcBef>
              <a:spcAft>
                <a:spcPts val="0"/>
              </a:spcAft>
              <a:buSzPts val="1400"/>
              <a:buNone/>
            </a:pPr>
            <a:endParaRPr/>
          </a:p>
        </p:txBody>
      </p:sp>
      <p:sp>
        <p:nvSpPr>
          <p:cNvPr id="546" name="Google Shape;546;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30</a:t>
            </a:fld>
            <a:endParaRPr/>
          </a:p>
        </p:txBody>
      </p:sp>
      <p:sp>
        <p:nvSpPr>
          <p:cNvPr id="547" name="Google Shape;547;p14"/>
          <p:cNvSpPr txBox="1"/>
          <p:nvPr/>
        </p:nvSpPr>
        <p:spPr>
          <a:xfrm>
            <a:off x="2888994" y="6356349"/>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548" name="Google Shape;548;p14"/>
          <p:cNvPicPr preferRelativeResize="0"/>
          <p:nvPr/>
        </p:nvPicPr>
        <p:blipFill rotWithShape="1">
          <a:blip r:embed="rId3">
            <a:alphaModFix/>
          </a:blip>
          <a:srcRect/>
          <a:stretch/>
        </p:blipFill>
        <p:spPr>
          <a:xfrm>
            <a:off x="1692442" y="1190416"/>
            <a:ext cx="636501" cy="616542"/>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552"/>
        <p:cNvGrpSpPr/>
        <p:nvPr/>
      </p:nvGrpSpPr>
      <p:grpSpPr>
        <a:xfrm>
          <a:off x="0" y="0"/>
          <a:ext cx="0" cy="0"/>
          <a:chOff x="0" y="0"/>
          <a:chExt cx="0" cy="0"/>
        </a:xfrm>
      </p:grpSpPr>
      <p:sp>
        <p:nvSpPr>
          <p:cNvPr id="553" name="Google Shape;553;p2"/>
          <p:cNvSpPr/>
          <p:nvPr/>
        </p:nvSpPr>
        <p:spPr>
          <a:xfrm>
            <a:off x="6371312" y="734508"/>
            <a:ext cx="5617333" cy="2053289"/>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0955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285750" marR="0" lvl="0" indent="-20955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554" name="Google Shape;554;p2"/>
          <p:cNvSpPr/>
          <p:nvPr/>
        </p:nvSpPr>
        <p:spPr>
          <a:xfrm>
            <a:off x="6371312" y="3038474"/>
            <a:ext cx="5617333" cy="2693069"/>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a:p>
            <a:pPr marL="285750" marR="0" lvl="0" indent="-285750" algn="l" rtl="0">
              <a:lnSpc>
                <a:spcPct val="100000"/>
              </a:lnSpc>
              <a:spcBef>
                <a:spcPts val="0"/>
              </a:spcBef>
              <a:spcAft>
                <a:spcPts val="0"/>
              </a:spcAft>
              <a:buClr>
                <a:schemeClr val="dk1"/>
              </a:buClr>
              <a:buSzPts val="1200"/>
              <a:buFont typeface="Calibri"/>
              <a:buChar char="-"/>
            </a:pPr>
            <a:r>
              <a:rPr lang="fr-FR" sz="1400" b="0" i="0" u="none" strike="noStrike" cap="none">
                <a:solidFill>
                  <a:schemeClr val="dk1"/>
                </a:solidFill>
                <a:latin typeface="Calibri"/>
                <a:ea typeface="Calibri"/>
                <a:cs typeface="Calibri"/>
                <a:sym typeface="Calibri"/>
              </a:rPr>
              <a:t>Réfection de chaussée dans le cadre de la mise en œuvre du dispositif BHNS</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200"/>
              <a:buFont typeface="Calibri"/>
              <a:buChar char="-"/>
            </a:pPr>
            <a:r>
              <a:rPr lang="fr-FR" sz="1400" b="0" i="0" u="none" strike="noStrike" cap="none">
                <a:solidFill>
                  <a:schemeClr val="dk1"/>
                </a:solidFill>
                <a:latin typeface="Calibri"/>
                <a:ea typeface="Calibri"/>
                <a:cs typeface="Calibri"/>
                <a:sym typeface="Calibri"/>
              </a:rPr>
              <a:t>Création d'une bande cyclable de boulevard Bury vers Liédot</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FF0000"/>
              </a:buClr>
              <a:buSzPts val="1200"/>
              <a:buFont typeface="Calibri"/>
              <a:buChar char="-"/>
            </a:pPr>
            <a:r>
              <a:rPr lang="fr-FR" sz="1400" b="0" i="0" u="none" strike="noStrike" cap="none">
                <a:solidFill>
                  <a:schemeClr val="dk1"/>
                </a:solidFill>
                <a:latin typeface="Calibri"/>
                <a:ea typeface="Calibri"/>
                <a:cs typeface="Calibri"/>
                <a:sym typeface="Calibri"/>
              </a:rPr>
              <a:t>Aménagement de station BHNS</a:t>
            </a:r>
            <a:endParaRPr sz="1400" b="0" i="0" u="none" strike="noStrike" cap="none">
              <a:solidFill>
                <a:schemeClr val="dk1"/>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200"/>
              <a:buFont typeface="Calibri"/>
              <a:buChar char="-"/>
            </a:pPr>
            <a:r>
              <a:rPr lang="fr-FR" sz="1400" b="0" i="0" u="none" strike="noStrike" cap="none">
                <a:solidFill>
                  <a:schemeClr val="dk1"/>
                </a:solidFill>
                <a:latin typeface="Calibri"/>
                <a:ea typeface="Calibri"/>
                <a:cs typeface="Calibri"/>
                <a:sym typeface="Calibri"/>
              </a:rPr>
              <a:t>Passage de bus hybrides fonctionnant à l’électricité pour des vitesses inférieures à 10 km/h (en particulier lors de la phase arrêt démarrage au stations du BHNS) </a:t>
            </a:r>
            <a:endParaRPr sz="1400" b="0" i="0" u="none" strike="noStrike" cap="none">
              <a:solidFill>
                <a:srgbClr val="000000"/>
              </a:solidFill>
              <a:latin typeface="Arial"/>
              <a:ea typeface="Arial"/>
              <a:cs typeface="Arial"/>
              <a:sym typeface="Arial"/>
            </a:endParaRPr>
          </a:p>
          <a:p>
            <a:pPr marL="285750" marR="0" lvl="0" indent="-196850" algn="just"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400"/>
              <a:buFont typeface="Calibri"/>
              <a:buChar char="-"/>
            </a:pPr>
            <a:r>
              <a:rPr lang="fr-FR" sz="1400" b="0" i="0" u="none" strike="noStrike" cap="none">
                <a:solidFill>
                  <a:schemeClr val="dk1"/>
                </a:solidFill>
                <a:latin typeface="Calibri"/>
                <a:ea typeface="Calibri"/>
                <a:cs typeface="Calibri"/>
                <a:sym typeface="Calibri"/>
              </a:rPr>
              <a:t>Comptages à réactualiser sur le secteur pour étudier l’évolution de trafic après mise en service du BHNS</a:t>
            </a:r>
            <a:endParaRPr sz="1400" b="0" i="0" u="none" strike="noStrike" cap="none">
              <a:solidFill>
                <a:schemeClr val="dk1"/>
              </a:solidFill>
              <a:latin typeface="Calibri"/>
              <a:ea typeface="Calibri"/>
              <a:cs typeface="Calibri"/>
              <a:sym typeface="Calibri"/>
            </a:endParaRPr>
          </a:p>
        </p:txBody>
      </p:sp>
      <p:sp>
        <p:nvSpPr>
          <p:cNvPr id="555" name="Google Shape;555;p2"/>
          <p:cNvSpPr/>
          <p:nvPr/>
        </p:nvSpPr>
        <p:spPr>
          <a:xfrm>
            <a:off x="391744" y="2527427"/>
            <a:ext cx="5602310" cy="3310882"/>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boulevard Allende, il est estimé qu’aucune personne n’est impactée par des dépassements de la norme réglementaire en matière de bruit en journée ou la nuit.</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aucun établissement sensible sur ce périmètre.</a:t>
            </a:r>
            <a:endParaRPr sz="1200" b="0" i="0" u="none" strike="noStrike" cap="none">
              <a:solidFill>
                <a:schemeClr val="dk1"/>
              </a:solidFill>
              <a:latin typeface="Calibri"/>
              <a:ea typeface="Calibri"/>
              <a:cs typeface="Calibri"/>
              <a:sym typeface="Calibri"/>
            </a:endParaRPr>
          </a:p>
        </p:txBody>
      </p:sp>
      <p:graphicFrame>
        <p:nvGraphicFramePr>
          <p:cNvPr id="556" name="Google Shape;556;p2"/>
          <p:cNvGraphicFramePr/>
          <p:nvPr/>
        </p:nvGraphicFramePr>
        <p:xfrm>
          <a:off x="698586" y="3109513"/>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2212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4832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199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jour</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108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34342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199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96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557" name="Google Shape;557;p2"/>
          <p:cNvSpPr/>
          <p:nvPr/>
        </p:nvSpPr>
        <p:spPr>
          <a:xfrm>
            <a:off x="6599662" y="644586"/>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558" name="Google Shape;558;p2"/>
          <p:cNvSpPr/>
          <p:nvPr/>
        </p:nvSpPr>
        <p:spPr>
          <a:xfrm>
            <a:off x="6588375" y="2952495"/>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559" name="Google Shape;559;p2"/>
          <p:cNvSpPr/>
          <p:nvPr/>
        </p:nvSpPr>
        <p:spPr>
          <a:xfrm>
            <a:off x="641126" y="2618232"/>
            <a:ext cx="5018851" cy="280415"/>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Sensibilité au bruit  de la population</a:t>
            </a:r>
            <a:endParaRPr sz="1400" b="0" i="0" u="none" strike="noStrike" cap="none">
              <a:solidFill>
                <a:schemeClr val="dk1"/>
              </a:solidFill>
              <a:latin typeface="Calibri"/>
              <a:ea typeface="Calibri"/>
              <a:cs typeface="Calibri"/>
              <a:sym typeface="Calibri"/>
            </a:endParaRPr>
          </a:p>
        </p:txBody>
      </p:sp>
      <p:sp>
        <p:nvSpPr>
          <p:cNvPr id="560" name="Google Shape;560;p2"/>
          <p:cNvSpPr/>
          <p:nvPr/>
        </p:nvSpPr>
        <p:spPr>
          <a:xfrm>
            <a:off x="309093" y="728847"/>
            <a:ext cx="5602310" cy="1342981"/>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561" name="Google Shape;561;p2"/>
          <p:cNvSpPr/>
          <p:nvPr/>
        </p:nvSpPr>
        <p:spPr>
          <a:xfrm>
            <a:off x="529899" y="674949"/>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Gestionnaires de voirie</a:t>
            </a:r>
            <a:endParaRPr sz="1400" b="0" i="0" u="none" strike="noStrike" cap="none">
              <a:solidFill>
                <a:schemeClr val="dk1"/>
              </a:solidFill>
              <a:latin typeface="Calibri"/>
              <a:ea typeface="Calibri"/>
              <a:cs typeface="Calibri"/>
              <a:sym typeface="Calibri"/>
            </a:endParaRPr>
          </a:p>
        </p:txBody>
      </p:sp>
      <p:sp>
        <p:nvSpPr>
          <p:cNvPr id="562" name="Google Shape;562;p2"/>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3 : </a:t>
            </a:r>
            <a:r>
              <a:rPr lang="fr-FR" sz="1800" b="1" i="0" u="none" strike="noStrike" cap="none">
                <a:solidFill>
                  <a:schemeClr val="dk1"/>
                </a:solidFill>
                <a:latin typeface="Calibri"/>
                <a:ea typeface="Calibri"/>
                <a:cs typeface="Calibri"/>
                <a:sym typeface="Calibri"/>
              </a:rPr>
              <a:t>Boulevard Allende</a:t>
            </a:r>
            <a:r>
              <a:rPr lang="fr-FR" sz="1800" b="0" i="0" u="none" strike="noStrike" cap="none">
                <a:solidFill>
                  <a:schemeClr val="dk1"/>
                </a:solidFill>
                <a:latin typeface="Calibri"/>
                <a:ea typeface="Calibri"/>
                <a:cs typeface="Calibri"/>
                <a:sym typeface="Calibri"/>
              </a:rPr>
              <a:t> (Angoulême)</a:t>
            </a:r>
            <a:endParaRPr sz="1800" b="0" i="0" u="none" strike="noStrike" cap="none">
              <a:solidFill>
                <a:schemeClr val="dk1"/>
              </a:solidFill>
              <a:latin typeface="Calibri"/>
              <a:ea typeface="Calibri"/>
              <a:cs typeface="Calibri"/>
              <a:sym typeface="Calibri"/>
            </a:endParaRPr>
          </a:p>
        </p:txBody>
      </p:sp>
      <p:sp>
        <p:nvSpPr>
          <p:cNvPr id="563" name="Google Shape;563;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31</a:t>
            </a:fld>
            <a:endParaRPr/>
          </a:p>
        </p:txBody>
      </p:sp>
      <p:sp>
        <p:nvSpPr>
          <p:cNvPr id="564" name="Google Shape;564;p2"/>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565" name="Google Shape;565;p2"/>
          <p:cNvPicPr preferRelativeResize="0"/>
          <p:nvPr/>
        </p:nvPicPr>
        <p:blipFill rotWithShape="1">
          <a:blip r:embed="rId3">
            <a:alphaModFix/>
          </a:blip>
          <a:srcRect/>
          <a:stretch/>
        </p:blipFill>
        <p:spPr>
          <a:xfrm>
            <a:off x="779493" y="1319895"/>
            <a:ext cx="636501" cy="616542"/>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69"/>
        <p:cNvGrpSpPr/>
        <p:nvPr/>
      </p:nvGrpSpPr>
      <p:grpSpPr>
        <a:xfrm>
          <a:off x="0" y="0"/>
          <a:ext cx="0" cy="0"/>
          <a:chOff x="0" y="0"/>
          <a:chExt cx="0" cy="0"/>
        </a:xfrm>
      </p:grpSpPr>
      <p:sp>
        <p:nvSpPr>
          <p:cNvPr id="570" name="Google Shape;570;p3"/>
          <p:cNvSpPr/>
          <p:nvPr/>
        </p:nvSpPr>
        <p:spPr>
          <a:xfrm>
            <a:off x="6371312" y="635726"/>
            <a:ext cx="5617333" cy="2186339"/>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0955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285750" marR="0" lvl="0" indent="-20955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285750" marR="0" lvl="0" indent="-20955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285750" marR="0" lvl="0" indent="-285750" algn="l"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Création d’une bande cyclable dans les deux sens</a:t>
            </a:r>
            <a:endParaRPr sz="1400" b="0" i="0" u="none" strike="noStrike" cap="none">
              <a:solidFill>
                <a:srgbClr val="000000"/>
              </a:solidFill>
              <a:latin typeface="Arial"/>
              <a:ea typeface="Arial"/>
              <a:cs typeface="Arial"/>
              <a:sym typeface="Arial"/>
            </a:endParaRPr>
          </a:p>
          <a:p>
            <a:pPr marL="285750" marR="0" lvl="0" indent="-209550" algn="l" rtl="0">
              <a:lnSpc>
                <a:spcPct val="100000"/>
              </a:lnSpc>
              <a:spcBef>
                <a:spcPts val="0"/>
              </a:spcBef>
              <a:spcAft>
                <a:spcPts val="0"/>
              </a:spcAft>
              <a:buClr>
                <a:schemeClr val="dk1"/>
              </a:buClr>
              <a:buSzPts val="1200"/>
              <a:buFont typeface="Calibri"/>
              <a:buNone/>
            </a:pPr>
            <a:endParaRPr sz="1200" b="0" i="0" u="none" strike="noStrike" cap="none">
              <a:solidFill>
                <a:srgbClr val="000000"/>
              </a:solidFill>
              <a:latin typeface="Arial"/>
              <a:ea typeface="Arial"/>
              <a:cs typeface="Arial"/>
              <a:sym typeface="Arial"/>
            </a:endParaRPr>
          </a:p>
        </p:txBody>
      </p:sp>
      <p:sp>
        <p:nvSpPr>
          <p:cNvPr id="571" name="Google Shape;571;p3"/>
          <p:cNvSpPr/>
          <p:nvPr/>
        </p:nvSpPr>
        <p:spPr>
          <a:xfrm>
            <a:off x="6371312" y="3327012"/>
            <a:ext cx="5617333" cy="1696334"/>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Réfection de chaussée –Gain attendu : 2 dB(A) si enrobé acoustique</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Création du réseau BHNS</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Passage de bus hybrides fonctionnant à l’électricité pour des vitesses inférieures à 10 km/h (en particulier lors de la phase arrêt démarrage au stations du BHNS) </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400"/>
              <a:buFont typeface="Calibri"/>
              <a:buChar char="-"/>
            </a:pPr>
            <a:r>
              <a:rPr lang="fr-FR" sz="1200" b="0" i="0" u="none" strike="noStrike" cap="none">
                <a:solidFill>
                  <a:schemeClr val="dk1"/>
                </a:solidFill>
                <a:latin typeface="Calibri"/>
                <a:ea typeface="Calibri"/>
                <a:cs typeface="Calibri"/>
                <a:sym typeface="Calibri"/>
              </a:rPr>
              <a:t>Comptages à réactualiser sur le secteur pour étudier l’évolution de trafic après mise en service du BHNS</a:t>
            </a:r>
            <a:endParaRPr sz="1400" b="0" i="0" u="none" strike="noStrike" cap="none">
              <a:solidFill>
                <a:srgbClr val="000000"/>
              </a:solidFill>
              <a:latin typeface="Arial"/>
              <a:ea typeface="Arial"/>
              <a:cs typeface="Arial"/>
              <a:sym typeface="Arial"/>
            </a:endParaRPr>
          </a:p>
        </p:txBody>
      </p:sp>
      <p:sp>
        <p:nvSpPr>
          <p:cNvPr id="572" name="Google Shape;572;p3"/>
          <p:cNvSpPr/>
          <p:nvPr/>
        </p:nvSpPr>
        <p:spPr>
          <a:xfrm>
            <a:off x="391745" y="2245811"/>
            <a:ext cx="5602310" cy="3537786"/>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boulevard d’Aquitaine, il est estimé qu’aucune personne n’est impactée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aucun établissement sensible sur ce périmètre.</a:t>
            </a:r>
            <a:endParaRPr sz="1200" b="0" i="0" u="none" strike="noStrike" cap="none">
              <a:solidFill>
                <a:schemeClr val="dk1"/>
              </a:solidFill>
              <a:latin typeface="Calibri"/>
              <a:ea typeface="Calibri"/>
              <a:cs typeface="Calibri"/>
              <a:sym typeface="Calibri"/>
            </a:endParaRPr>
          </a:p>
        </p:txBody>
      </p:sp>
      <p:graphicFrame>
        <p:nvGraphicFramePr>
          <p:cNvPr id="573" name="Google Shape;573;p3"/>
          <p:cNvGraphicFramePr/>
          <p:nvPr/>
        </p:nvGraphicFramePr>
        <p:xfrm>
          <a:off x="698587" y="2827898"/>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6447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574" name="Google Shape;574;p3"/>
          <p:cNvSpPr/>
          <p:nvPr/>
        </p:nvSpPr>
        <p:spPr>
          <a:xfrm>
            <a:off x="6599662" y="714897"/>
            <a:ext cx="5079719" cy="486452"/>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575" name="Google Shape;575;p3"/>
          <p:cNvSpPr/>
          <p:nvPr/>
        </p:nvSpPr>
        <p:spPr>
          <a:xfrm>
            <a:off x="6599662" y="3439553"/>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200" b="0" i="0" u="none" strike="noStrike" cap="none">
              <a:solidFill>
                <a:schemeClr val="dk1"/>
              </a:solidFill>
              <a:latin typeface="Calibri"/>
              <a:ea typeface="Calibri"/>
              <a:cs typeface="Calibri"/>
              <a:sym typeface="Calibri"/>
            </a:endParaRPr>
          </a:p>
        </p:txBody>
      </p:sp>
      <p:sp>
        <p:nvSpPr>
          <p:cNvPr id="576" name="Google Shape;576;p3"/>
          <p:cNvSpPr/>
          <p:nvPr/>
        </p:nvSpPr>
        <p:spPr>
          <a:xfrm>
            <a:off x="641127" y="2336617"/>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577" name="Google Shape;577;p3"/>
          <p:cNvSpPr/>
          <p:nvPr/>
        </p:nvSpPr>
        <p:spPr>
          <a:xfrm>
            <a:off x="413335" y="646701"/>
            <a:ext cx="5602310" cy="1342981"/>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578" name="Google Shape;578;p3"/>
          <p:cNvSpPr/>
          <p:nvPr/>
        </p:nvSpPr>
        <p:spPr>
          <a:xfrm>
            <a:off x="641126" y="768776"/>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579" name="Google Shape;579;p3"/>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4 : </a:t>
            </a:r>
            <a:r>
              <a:rPr lang="fr-FR" sz="1800" b="1" i="0" u="none" strike="noStrike" cap="none">
                <a:solidFill>
                  <a:schemeClr val="dk1"/>
                </a:solidFill>
                <a:latin typeface="Calibri"/>
                <a:ea typeface="Calibri"/>
                <a:cs typeface="Calibri"/>
                <a:sym typeface="Calibri"/>
              </a:rPr>
              <a:t>Boulevard d'Aquitaine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chemeClr val="dk1"/>
              </a:solidFill>
              <a:latin typeface="Calibri"/>
              <a:ea typeface="Calibri"/>
              <a:cs typeface="Calibri"/>
              <a:sym typeface="Calibri"/>
            </a:endParaRPr>
          </a:p>
        </p:txBody>
      </p:sp>
      <p:sp>
        <p:nvSpPr>
          <p:cNvPr id="580" name="Google Shape;58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32</a:t>
            </a:fld>
            <a:endParaRPr/>
          </a:p>
        </p:txBody>
      </p:sp>
      <p:sp>
        <p:nvSpPr>
          <p:cNvPr id="581" name="Google Shape;581;p3"/>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582" name="Google Shape;582;p3"/>
          <p:cNvPicPr preferRelativeResize="0"/>
          <p:nvPr/>
        </p:nvPicPr>
        <p:blipFill rotWithShape="1">
          <a:blip r:embed="rId3">
            <a:alphaModFix/>
          </a:blip>
          <a:srcRect/>
          <a:stretch/>
        </p:blipFill>
        <p:spPr>
          <a:xfrm>
            <a:off x="789653" y="1318191"/>
            <a:ext cx="636501" cy="616542"/>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586"/>
        <p:cNvGrpSpPr/>
        <p:nvPr/>
      </p:nvGrpSpPr>
      <p:grpSpPr>
        <a:xfrm>
          <a:off x="0" y="0"/>
          <a:ext cx="0" cy="0"/>
          <a:chOff x="0" y="0"/>
          <a:chExt cx="0" cy="0"/>
        </a:xfrm>
      </p:grpSpPr>
      <p:sp>
        <p:nvSpPr>
          <p:cNvPr id="587" name="Google Shape;587;p10"/>
          <p:cNvSpPr/>
          <p:nvPr/>
        </p:nvSpPr>
        <p:spPr>
          <a:xfrm>
            <a:off x="6371311" y="698989"/>
            <a:ext cx="5617333" cy="2053289"/>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20955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a:p>
            <a:pPr marL="285750" marR="0" lvl="0" indent="-285750" algn="l"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Création d’une bande cyclable section Limoges / Lunesse dans les 2 sens de circulation</a:t>
            </a:r>
            <a:endParaRPr sz="1200" b="0" i="0" u="none" strike="noStrike" cap="none">
              <a:solidFill>
                <a:srgbClr val="000000"/>
              </a:solidFill>
              <a:latin typeface="Arial"/>
              <a:ea typeface="Arial"/>
              <a:cs typeface="Arial"/>
              <a:sym typeface="Arial"/>
            </a:endParaRPr>
          </a:p>
        </p:txBody>
      </p:sp>
      <p:sp>
        <p:nvSpPr>
          <p:cNvPr id="588" name="Google Shape;588;p10"/>
          <p:cNvSpPr/>
          <p:nvPr/>
        </p:nvSpPr>
        <p:spPr>
          <a:xfrm>
            <a:off x="6371312" y="3069952"/>
            <a:ext cx="5617333" cy="1696334"/>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Création d’une bande cyclable section Lunesse/ Mairat</a:t>
            </a:r>
            <a:endParaRPr sz="12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Réactualisation des comptages</a:t>
            </a:r>
            <a:endParaRPr sz="1200" b="0" i="0" u="none" strike="noStrike" cap="none">
              <a:solidFill>
                <a:schemeClr val="dk1"/>
              </a:solidFill>
              <a:latin typeface="Calibri"/>
              <a:ea typeface="Calibri"/>
              <a:cs typeface="Calibri"/>
              <a:sym typeface="Calibri"/>
            </a:endParaRPr>
          </a:p>
        </p:txBody>
      </p:sp>
      <p:sp>
        <p:nvSpPr>
          <p:cNvPr id="589" name="Google Shape;589;p10"/>
          <p:cNvSpPr/>
          <p:nvPr/>
        </p:nvSpPr>
        <p:spPr>
          <a:xfrm>
            <a:off x="309093" y="2349459"/>
            <a:ext cx="5602310" cy="3754796"/>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rue Desfarges, il est estimé qu’aucune personne n’est impactée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pas d’établissements sensibles sur ce périmètre. </a:t>
            </a:r>
            <a:endParaRPr sz="1200" b="0" i="0" u="none" strike="noStrike" cap="none">
              <a:solidFill>
                <a:srgbClr val="000000"/>
              </a:solidFill>
              <a:latin typeface="Arial"/>
              <a:ea typeface="Arial"/>
              <a:cs typeface="Arial"/>
              <a:sym typeface="Arial"/>
            </a:endParaRPr>
          </a:p>
        </p:txBody>
      </p:sp>
      <p:graphicFrame>
        <p:nvGraphicFramePr>
          <p:cNvPr id="590" name="Google Shape;590;p10"/>
          <p:cNvGraphicFramePr/>
          <p:nvPr/>
        </p:nvGraphicFramePr>
        <p:xfrm>
          <a:off x="732574" y="2942056"/>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t>Population impactée</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5810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Tranche décibel</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t>[55-60[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t>[60-65[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t>[65-70[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t>[70-75[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t>&gt;=75</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t>&gt;=68</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Lden (indicateur 24h)</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24</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34</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Tranche décibels</a:t>
                      </a:r>
                      <a:endParaRPr sz="1400" u="none" strike="noStrike" cap="none"/>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Arial"/>
                          <a:ea typeface="Arial"/>
                          <a:cs typeface="Arial"/>
                          <a:sym typeface="Arial"/>
                        </a:rPr>
                        <a:t>[50-55[</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Arial"/>
                          <a:ea typeface="Arial"/>
                          <a:cs typeface="Arial"/>
                          <a:sym typeface="Arial"/>
                        </a:rPr>
                        <a:t>[55-60[</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t>[60-65[</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t>[65-70[</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Arial"/>
                          <a:ea typeface="Arial"/>
                          <a:cs typeface="Arial"/>
                          <a:sym typeface="Arial"/>
                        </a:rPr>
                        <a:t>&gt;=70</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Arial"/>
                          <a:ea typeface="Arial"/>
                          <a:cs typeface="Arial"/>
                          <a:sym typeface="Arial"/>
                        </a:rPr>
                        <a:t>&gt;=62</a:t>
                      </a:r>
                      <a:endParaRPr sz="1200" b="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Ln (indicateur nuit)</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34</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Arial"/>
                          <a:ea typeface="Arial"/>
                          <a:cs typeface="Arial"/>
                          <a:sym typeface="Arial"/>
                        </a:rPr>
                        <a:t>0</a:t>
                      </a:r>
                      <a:endParaRPr sz="1200" u="none" strike="noStrike" cap="none">
                        <a:latin typeface="Arial"/>
                        <a:ea typeface="Arial"/>
                        <a:cs typeface="Arial"/>
                        <a:sym typeface="Arial"/>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591" name="Google Shape;591;p10"/>
          <p:cNvSpPr/>
          <p:nvPr/>
        </p:nvSpPr>
        <p:spPr>
          <a:xfrm>
            <a:off x="6599661" y="806995"/>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592" name="Google Shape;592;p10"/>
          <p:cNvSpPr/>
          <p:nvPr/>
        </p:nvSpPr>
        <p:spPr>
          <a:xfrm>
            <a:off x="6599662" y="3182493"/>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593" name="Google Shape;593;p10"/>
          <p:cNvSpPr/>
          <p:nvPr/>
        </p:nvSpPr>
        <p:spPr>
          <a:xfrm>
            <a:off x="558474" y="2528198"/>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594" name="Google Shape;594;p10"/>
          <p:cNvSpPr/>
          <p:nvPr/>
        </p:nvSpPr>
        <p:spPr>
          <a:xfrm>
            <a:off x="309093" y="677586"/>
            <a:ext cx="5602310" cy="1419778"/>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595" name="Google Shape;595;p10"/>
          <p:cNvSpPr/>
          <p:nvPr/>
        </p:nvSpPr>
        <p:spPr>
          <a:xfrm>
            <a:off x="558474" y="772227"/>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596" name="Google Shape;596;p10"/>
          <p:cNvSpPr/>
          <p:nvPr/>
        </p:nvSpPr>
        <p:spPr>
          <a:xfrm>
            <a:off x="309093" y="98050"/>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9 : </a:t>
            </a:r>
            <a:r>
              <a:rPr lang="fr-FR" sz="1800" b="1" i="0" u="none" strike="noStrike" cap="none">
                <a:solidFill>
                  <a:schemeClr val="dk1"/>
                </a:solidFill>
                <a:latin typeface="Calibri"/>
                <a:ea typeface="Calibri"/>
                <a:cs typeface="Calibri"/>
                <a:sym typeface="Calibri"/>
              </a:rPr>
              <a:t>Rue Desfarges </a:t>
            </a:r>
            <a:r>
              <a:rPr lang="fr-FR" sz="1800" b="0" i="0" u="none" strike="noStrike" cap="none">
                <a:solidFill>
                  <a:schemeClr val="dk1"/>
                </a:solidFill>
                <a:latin typeface="Calibri"/>
                <a:ea typeface="Calibri"/>
                <a:cs typeface="Calibri"/>
                <a:sym typeface="Calibri"/>
              </a:rPr>
              <a:t>(Angoulême)</a:t>
            </a:r>
            <a:endParaRPr sz="1800" b="0" i="0" u="none" strike="noStrike" cap="none">
              <a:solidFill>
                <a:srgbClr val="FF0000"/>
              </a:solidFill>
              <a:latin typeface="Calibri"/>
              <a:ea typeface="Calibri"/>
              <a:cs typeface="Calibri"/>
              <a:sym typeface="Calibri"/>
            </a:endParaRPr>
          </a:p>
        </p:txBody>
      </p:sp>
      <p:sp>
        <p:nvSpPr>
          <p:cNvPr id="597" name="Google Shape;59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33</a:t>
            </a:fld>
            <a:endParaRPr/>
          </a:p>
        </p:txBody>
      </p:sp>
      <p:sp>
        <p:nvSpPr>
          <p:cNvPr id="598" name="Google Shape;598;p10"/>
          <p:cNvSpPr txBox="1"/>
          <p:nvPr/>
        </p:nvSpPr>
        <p:spPr>
          <a:xfrm>
            <a:off x="2764371"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599" name="Google Shape;599;p10"/>
          <p:cNvPicPr preferRelativeResize="0"/>
          <p:nvPr/>
        </p:nvPicPr>
        <p:blipFill rotWithShape="1">
          <a:blip r:embed="rId3">
            <a:alphaModFix/>
          </a:blip>
          <a:srcRect/>
          <a:stretch/>
        </p:blipFill>
        <p:spPr>
          <a:xfrm>
            <a:off x="674990" y="1315872"/>
            <a:ext cx="636501" cy="616542"/>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13"/>
          <p:cNvSpPr/>
          <p:nvPr/>
        </p:nvSpPr>
        <p:spPr>
          <a:xfrm>
            <a:off x="6463162" y="561610"/>
            <a:ext cx="5617200" cy="2053200"/>
          </a:xfrm>
          <a:prstGeom prst="roundRect">
            <a:avLst>
              <a:gd name="adj" fmla="val 16667"/>
            </a:avLst>
          </a:prstGeom>
          <a:solidFill>
            <a:schemeClr val="lt1"/>
          </a:solidFill>
          <a:ln w="9525"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Arial"/>
              <a:ea typeface="Arial"/>
              <a:cs typeface="Arial"/>
              <a:sym typeface="Arial"/>
            </a:endParaRPr>
          </a:p>
        </p:txBody>
      </p:sp>
      <p:sp>
        <p:nvSpPr>
          <p:cNvPr id="605" name="Google Shape;605;p13"/>
          <p:cNvSpPr/>
          <p:nvPr/>
        </p:nvSpPr>
        <p:spPr>
          <a:xfrm>
            <a:off x="6330854" y="2767801"/>
            <a:ext cx="5617333" cy="1696334"/>
          </a:xfrm>
          <a:prstGeom prst="roundRect">
            <a:avLst>
              <a:gd name="adj" fmla="val 16667"/>
            </a:avLst>
          </a:prstGeom>
          <a:solidFill>
            <a:schemeClr val="lt1"/>
          </a:solidFill>
          <a:ln w="9525"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200"/>
              <a:buFont typeface="Arial"/>
              <a:buNone/>
            </a:pPr>
            <a:r>
              <a:rPr lang="fr-FR" sz="1200" b="0" i="0" u="none" strike="noStrike" cap="none">
                <a:solidFill>
                  <a:schemeClr val="dk1"/>
                </a:solidFill>
                <a:latin typeface="Calibri"/>
                <a:ea typeface="Calibri"/>
                <a:cs typeface="Calibri"/>
                <a:sym typeface="Calibri"/>
              </a:rPr>
              <a:t>- Réfection de chaussée hors giratoire biodiversité </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200"/>
              <a:buFont typeface="Arial"/>
              <a:buNone/>
            </a:pPr>
            <a:r>
              <a:rPr lang="fr-FR" sz="1200" b="0" i="0" u="none" strike="noStrike" cap="none">
                <a:solidFill>
                  <a:schemeClr val="dk1"/>
                </a:solidFill>
                <a:latin typeface="Calibri"/>
                <a:ea typeface="Calibri"/>
                <a:cs typeface="Calibri"/>
                <a:sym typeface="Calibri"/>
              </a:rPr>
              <a:t>- Réfection ponctuelle de la piste cyclable</a:t>
            </a: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285750" marR="0" lvl="0" indent="-196850" algn="just" rtl="0">
              <a:lnSpc>
                <a:spcPct val="100000"/>
              </a:lnSpc>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606" name="Google Shape;606;p13"/>
          <p:cNvSpPr/>
          <p:nvPr/>
        </p:nvSpPr>
        <p:spPr>
          <a:xfrm>
            <a:off x="309093" y="2043201"/>
            <a:ext cx="5602310" cy="4061508"/>
          </a:xfrm>
          <a:prstGeom prst="roundRect">
            <a:avLst>
              <a:gd name="adj" fmla="val 16667"/>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le Boulevard Jean Monnet, il est estimé qu’aucune personne n’est impactée par des dépassements de la norme réglementaire en matière de bruit en journée ou la nuit.</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aucun établissement sensible sur ce périmètre. </a:t>
            </a:r>
            <a:endParaRPr sz="12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607" name="Google Shape;607;p13"/>
          <p:cNvGraphicFramePr/>
          <p:nvPr/>
        </p:nvGraphicFramePr>
        <p:xfrm>
          <a:off x="732574" y="2635798"/>
          <a:ext cx="3000000" cy="3000000"/>
        </p:xfrm>
        <a:graphic>
          <a:graphicData uri="http://schemas.openxmlformats.org/drawingml/2006/table">
            <a:tbl>
              <a:tblPr>
                <a:noFill/>
                <a:tableStyleId>{82537953-E571-40B7-9AE1-2E156E07D183}</a:tableStyleId>
              </a:tblPr>
              <a:tblGrid>
                <a:gridCol w="1496100"/>
                <a:gridCol w="463650"/>
                <a:gridCol w="721225"/>
                <a:gridCol w="463550"/>
                <a:gridCol w="528025"/>
                <a:gridCol w="540925"/>
                <a:gridCol w="457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1587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1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32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608" name="Google Shape;608;p13"/>
          <p:cNvSpPr/>
          <p:nvPr/>
        </p:nvSpPr>
        <p:spPr>
          <a:xfrm>
            <a:off x="6599662" y="644586"/>
            <a:ext cx="5079719" cy="456849"/>
          </a:xfrm>
          <a:prstGeom prst="roundRect">
            <a:avLst>
              <a:gd name="adj" fmla="val 16667"/>
            </a:avLst>
          </a:prstGeom>
          <a:solidFill>
            <a:srgbClr val="FFC00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609" name="Google Shape;609;p13"/>
          <p:cNvSpPr/>
          <p:nvPr/>
        </p:nvSpPr>
        <p:spPr>
          <a:xfrm>
            <a:off x="6599662" y="2887218"/>
            <a:ext cx="5079718" cy="460108"/>
          </a:xfrm>
          <a:prstGeom prst="roundRect">
            <a:avLst>
              <a:gd name="adj" fmla="val 16667"/>
            </a:avLst>
          </a:prstGeom>
          <a:solidFill>
            <a:schemeClr val="accent6"/>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610" name="Google Shape;610;p13"/>
          <p:cNvSpPr/>
          <p:nvPr/>
        </p:nvSpPr>
        <p:spPr>
          <a:xfrm>
            <a:off x="558474" y="2221940"/>
            <a:ext cx="5018851" cy="298647"/>
          </a:xfrm>
          <a:prstGeom prst="roundRect">
            <a:avLst>
              <a:gd name="adj" fmla="val 16667"/>
            </a:avLst>
          </a:prstGeom>
          <a:solidFill>
            <a:srgbClr val="7030A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611" name="Google Shape;611;p13"/>
          <p:cNvSpPr/>
          <p:nvPr/>
        </p:nvSpPr>
        <p:spPr>
          <a:xfrm>
            <a:off x="309093" y="567569"/>
            <a:ext cx="5602310" cy="1249209"/>
          </a:xfrm>
          <a:prstGeom prst="roundRect">
            <a:avLst>
              <a:gd name="adj" fmla="val 16667"/>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612" name="Google Shape;612;p13"/>
          <p:cNvSpPr/>
          <p:nvPr/>
        </p:nvSpPr>
        <p:spPr>
          <a:xfrm>
            <a:off x="558474" y="662210"/>
            <a:ext cx="5018851" cy="378695"/>
          </a:xfrm>
          <a:prstGeom prst="roundRect">
            <a:avLst>
              <a:gd name="adj" fmla="val 16667"/>
            </a:avLst>
          </a:prstGeom>
          <a:solidFill>
            <a:schemeClr val="accen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613" name="Google Shape;613;p13"/>
          <p:cNvSpPr/>
          <p:nvPr/>
        </p:nvSpPr>
        <p:spPr>
          <a:xfrm>
            <a:off x="309093" y="59854"/>
            <a:ext cx="11679552" cy="348844"/>
          </a:xfrm>
          <a:prstGeom prst="roundRect">
            <a:avLst>
              <a:gd name="adj" fmla="val 16667"/>
            </a:avLst>
          </a:prstGeom>
          <a:solidFill>
            <a:srgbClr val="F7CAAC"/>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12 : </a:t>
            </a:r>
            <a:r>
              <a:rPr lang="fr-FR" sz="1800" b="1" i="0" u="none" strike="noStrike" cap="none">
                <a:solidFill>
                  <a:schemeClr val="dk1"/>
                </a:solidFill>
                <a:latin typeface="Calibri"/>
                <a:ea typeface="Calibri"/>
                <a:cs typeface="Calibri"/>
                <a:sym typeface="Calibri"/>
              </a:rPr>
              <a:t>Boulevard Jean Monnet</a:t>
            </a:r>
            <a:r>
              <a:rPr lang="fr-FR" sz="1800" b="0" i="0" u="none" strike="noStrike" cap="none">
                <a:solidFill>
                  <a:schemeClr val="dk1"/>
                </a:solidFill>
                <a:latin typeface="Calibri"/>
                <a:ea typeface="Calibri"/>
                <a:cs typeface="Calibri"/>
                <a:sym typeface="Calibri"/>
              </a:rPr>
              <a:t> (Angoulême)</a:t>
            </a:r>
            <a:endParaRPr sz="1800" b="0" i="0" u="none" strike="noStrike" cap="none">
              <a:solidFill>
                <a:schemeClr val="dk1"/>
              </a:solidFill>
              <a:latin typeface="Calibri"/>
              <a:ea typeface="Calibri"/>
              <a:cs typeface="Calibri"/>
              <a:sym typeface="Calibri"/>
            </a:endParaRPr>
          </a:p>
        </p:txBody>
      </p:sp>
      <p:sp>
        <p:nvSpPr>
          <p:cNvPr id="614" name="Google Shape;61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34</a:t>
            </a:fld>
            <a:endParaRPr/>
          </a:p>
        </p:txBody>
      </p:sp>
      <p:sp>
        <p:nvSpPr>
          <p:cNvPr id="615" name="Google Shape;615;p13"/>
          <p:cNvSpPr txBox="1"/>
          <p:nvPr/>
        </p:nvSpPr>
        <p:spPr>
          <a:xfrm>
            <a:off x="2845451"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616" name="Google Shape;616;p13"/>
          <p:cNvPicPr preferRelativeResize="0"/>
          <p:nvPr/>
        </p:nvPicPr>
        <p:blipFill rotWithShape="1">
          <a:blip r:embed="rId3">
            <a:alphaModFix/>
          </a:blip>
          <a:srcRect/>
          <a:stretch/>
        </p:blipFill>
        <p:spPr>
          <a:xfrm>
            <a:off x="558474" y="1135546"/>
            <a:ext cx="636501" cy="616542"/>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620"/>
        <p:cNvGrpSpPr/>
        <p:nvPr/>
      </p:nvGrpSpPr>
      <p:grpSpPr>
        <a:xfrm>
          <a:off x="0" y="0"/>
          <a:ext cx="0" cy="0"/>
          <a:chOff x="0" y="0"/>
          <a:chExt cx="0" cy="0"/>
        </a:xfrm>
      </p:grpSpPr>
      <p:sp>
        <p:nvSpPr>
          <p:cNvPr id="621" name="Google Shape;621;p47"/>
          <p:cNvSpPr txBox="1"/>
          <p:nvPr/>
        </p:nvSpPr>
        <p:spPr>
          <a:xfrm>
            <a:off x="984250" y="1060950"/>
            <a:ext cx="10515600" cy="2852737"/>
          </a:xfrm>
          <a:prstGeom prst="rect">
            <a:avLst/>
          </a:prstGeom>
          <a:noFill/>
          <a:ln>
            <a:noFill/>
          </a:ln>
        </p:spPr>
        <p:txBody>
          <a:bodyPr spcFirstLastPara="1" wrap="square" lIns="91425" tIns="45700" rIns="91425" bIns="45700" anchor="b" anchorCtr="0">
            <a:normAutofit/>
          </a:bodyPr>
          <a:lstStyle/>
          <a:p>
            <a:pPr marL="0" marR="0" lvl="0" indent="0" algn="ctr" rtl="0">
              <a:lnSpc>
                <a:spcPct val="90000"/>
              </a:lnSpc>
              <a:spcBef>
                <a:spcPts val="0"/>
              </a:spcBef>
              <a:spcAft>
                <a:spcPts val="0"/>
              </a:spcAft>
              <a:buClr>
                <a:schemeClr val="dk1"/>
              </a:buClr>
              <a:buSzPts val="6000"/>
              <a:buFont typeface="Calibri"/>
              <a:buNone/>
            </a:pPr>
            <a:r>
              <a:rPr lang="fr-FR" sz="3200" b="0" i="0" u="none" strike="noStrike" cap="none">
                <a:solidFill>
                  <a:schemeClr val="dk1"/>
                </a:solidFill>
                <a:latin typeface="Calibri"/>
                <a:ea typeface="Calibri"/>
                <a:cs typeface="Calibri"/>
                <a:sym typeface="Calibri"/>
              </a:rPr>
              <a:t>Voiries sur la commune de </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6000"/>
              <a:buFont typeface="Calibri"/>
              <a:buNone/>
            </a:pPr>
            <a:r>
              <a:rPr lang="fr-FR" sz="3200" b="0" i="0" u="none" strike="noStrike" cap="none">
                <a:solidFill>
                  <a:schemeClr val="dk1"/>
                </a:solidFill>
                <a:latin typeface="Calibri"/>
                <a:ea typeface="Calibri"/>
                <a:cs typeface="Calibri"/>
                <a:sym typeface="Calibri"/>
              </a:rPr>
              <a:t>Champniers</a:t>
            </a:r>
            <a:endParaRPr sz="3200" b="0" i="0" u="none" strike="noStrike" cap="none">
              <a:solidFill>
                <a:schemeClr val="dk1"/>
              </a:solidFill>
              <a:latin typeface="Calibri"/>
              <a:ea typeface="Calibri"/>
              <a:cs typeface="Calibri"/>
              <a:sym typeface="Calibri"/>
            </a:endParaRPr>
          </a:p>
        </p:txBody>
      </p:sp>
      <p:sp>
        <p:nvSpPr>
          <p:cNvPr id="622" name="Google Shape;622;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p>
        </p:txBody>
      </p:sp>
      <p:sp>
        <p:nvSpPr>
          <p:cNvPr id="623" name="Google Shape;623;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35</a:t>
            </a:fld>
            <a:endParaRPr/>
          </a:p>
        </p:txBody>
      </p:sp>
      <p:sp>
        <p:nvSpPr>
          <p:cNvPr id="624" name="Google Shape;624;p47"/>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628"/>
        <p:cNvGrpSpPr/>
        <p:nvPr/>
      </p:nvGrpSpPr>
      <p:grpSpPr>
        <a:xfrm>
          <a:off x="0" y="0"/>
          <a:ext cx="0" cy="0"/>
          <a:chOff x="0" y="0"/>
          <a:chExt cx="0" cy="0"/>
        </a:xfrm>
      </p:grpSpPr>
      <p:sp>
        <p:nvSpPr>
          <p:cNvPr id="629" name="Google Shape;629;p48"/>
          <p:cNvSpPr/>
          <p:nvPr/>
        </p:nvSpPr>
        <p:spPr>
          <a:xfrm>
            <a:off x="6319567" y="822893"/>
            <a:ext cx="5617333" cy="2185719"/>
          </a:xfrm>
          <a:prstGeom prst="roundRect">
            <a:avLst>
              <a:gd name="adj" fmla="val 16667"/>
            </a:avLst>
          </a:prstGeom>
          <a:solidFill>
            <a:schemeClr val="lt1"/>
          </a:solidFill>
          <a:ln w="9525" cap="flat" cmpd="sng">
            <a:solidFill>
              <a:srgbClr val="FFBE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En 2011, la CdC Braconne Charente, en lien avec le Département de la Charente, a réaménagé l’ex RD 910 entre le giratoire des Fours à Chaux « la pyramide » et le giratoire des Avenauds en reprenant l’enrobé de la voie (revêtement générant moins de nuisances sonores) et en retraitant les trottoirs côté Champniers et côté Gond-Pontouvre. Ces travaux avaient également permis l’enfouissement des réseaux. </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630" name="Google Shape;630;p48"/>
          <p:cNvSpPr/>
          <p:nvPr/>
        </p:nvSpPr>
        <p:spPr>
          <a:xfrm>
            <a:off x="6384295" y="3387069"/>
            <a:ext cx="5617333" cy="2457726"/>
          </a:xfrm>
          <a:prstGeom prst="roundRect">
            <a:avLst>
              <a:gd name="adj" fmla="val 16667"/>
            </a:avLst>
          </a:prstGeom>
          <a:solidFill>
            <a:schemeClr val="lt1"/>
          </a:solidFill>
          <a:ln w="9525" cap="flat" cmpd="sng">
            <a:solidFill>
              <a:srgbClr val="6CAB42"/>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peut être envisagé le passage de cet axe en zone 30 puisqu’il est bordé de maisons individuelles mitoyennes entre les deux giratoires – Gain attendu : 2dB(A) Depuis le 1</a:t>
            </a:r>
            <a:r>
              <a:rPr lang="fr-FR" sz="1200" b="0" i="0" u="none" strike="noStrike" cap="none" baseline="30000">
                <a:solidFill>
                  <a:schemeClr val="dk1"/>
                </a:solidFill>
                <a:latin typeface="Calibri"/>
                <a:ea typeface="Calibri"/>
                <a:cs typeface="Calibri"/>
                <a:sym typeface="Calibri"/>
              </a:rPr>
              <a:t>er</a:t>
            </a:r>
            <a:r>
              <a:rPr lang="fr-FR" sz="1200" b="0" i="0" u="none" strike="noStrike" cap="none">
                <a:solidFill>
                  <a:schemeClr val="dk1"/>
                </a:solidFill>
                <a:latin typeface="Calibri"/>
                <a:ea typeface="Calibri"/>
                <a:cs typeface="Calibri"/>
                <a:sym typeface="Calibri"/>
              </a:rPr>
              <a:t> septembre 2019, la STGA a renforcé l’offre de transport public. La ligne 6 (Angoulême Frégeneuil – Champniers Pont Cassé) passe par cet axe avec une fréquence à 20 minutes en heures de pointe, environ 30 à 40 minutes en heures creuses.</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631" name="Google Shape;631;p48"/>
          <p:cNvSpPr/>
          <p:nvPr/>
        </p:nvSpPr>
        <p:spPr>
          <a:xfrm>
            <a:off x="426251" y="2377802"/>
            <a:ext cx="5602310" cy="3871199"/>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rue de Paris à Champniers, il est estimé que 53  personnes sont impactées par des dépassements de la norme réglementaire en matière de bruit sur 24 h.  Il n’y a pas de dépassements réglementaires la nuit</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pas d’établissements sensibles sur ce périmètre </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171450" marR="0" lvl="0" indent="-9525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632" name="Google Shape;632;p48"/>
          <p:cNvGraphicFramePr/>
          <p:nvPr/>
        </p:nvGraphicFramePr>
        <p:xfrm>
          <a:off x="571455" y="3102701"/>
          <a:ext cx="3000000" cy="3000000"/>
        </p:xfrm>
        <a:graphic>
          <a:graphicData uri="http://schemas.openxmlformats.org/drawingml/2006/table">
            <a:tbl>
              <a:tblPr>
                <a:noFill/>
                <a:tableStyleId>{82537953-E571-40B7-9AE1-2E156E07D183}</a:tableStyleId>
              </a:tblPr>
              <a:tblGrid>
                <a:gridCol w="1607625"/>
                <a:gridCol w="615625"/>
                <a:gridCol w="657550"/>
                <a:gridCol w="643200"/>
                <a:gridCol w="502275"/>
                <a:gridCol w="501250"/>
                <a:gridCol w="491275"/>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7232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791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633" name="Google Shape;633;p48"/>
          <p:cNvSpPr/>
          <p:nvPr/>
        </p:nvSpPr>
        <p:spPr>
          <a:xfrm>
            <a:off x="6566175" y="869457"/>
            <a:ext cx="5079719" cy="311003"/>
          </a:xfrm>
          <a:prstGeom prst="roundRect">
            <a:avLst>
              <a:gd name="adj" fmla="val 16667"/>
            </a:avLst>
          </a:prstGeom>
          <a:solidFill>
            <a:srgbClr val="FFC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634" name="Google Shape;634;p48"/>
          <p:cNvSpPr/>
          <p:nvPr/>
        </p:nvSpPr>
        <p:spPr>
          <a:xfrm>
            <a:off x="6653102" y="3488845"/>
            <a:ext cx="5079718" cy="303329"/>
          </a:xfrm>
          <a:prstGeom prst="roundRect">
            <a:avLst>
              <a:gd name="adj" fmla="val 16667"/>
            </a:avLst>
          </a:prstGeom>
          <a:solidFill>
            <a:schemeClr val="accent6"/>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635" name="Google Shape;635;p48"/>
          <p:cNvSpPr/>
          <p:nvPr/>
        </p:nvSpPr>
        <p:spPr>
          <a:xfrm>
            <a:off x="571455" y="2595495"/>
            <a:ext cx="5018851" cy="298647"/>
          </a:xfrm>
          <a:prstGeom prst="roundRect">
            <a:avLst>
              <a:gd name="adj" fmla="val 16667"/>
            </a:avLst>
          </a:prstGeom>
          <a:solidFill>
            <a:srgbClr val="7030A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636" name="Google Shape;636;p48"/>
          <p:cNvSpPr/>
          <p:nvPr/>
        </p:nvSpPr>
        <p:spPr>
          <a:xfrm>
            <a:off x="369119" y="816364"/>
            <a:ext cx="5602310" cy="1375267"/>
          </a:xfrm>
          <a:prstGeom prst="roundRect">
            <a:avLst>
              <a:gd name="adj" fmla="val 16667"/>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637" name="Google Shape;637;p48"/>
          <p:cNvSpPr/>
          <p:nvPr/>
        </p:nvSpPr>
        <p:spPr>
          <a:xfrm>
            <a:off x="571456" y="888195"/>
            <a:ext cx="5018851" cy="378695"/>
          </a:xfrm>
          <a:prstGeom prst="roundRect">
            <a:avLst>
              <a:gd name="adj" fmla="val 16667"/>
            </a:avLst>
          </a:prstGeom>
          <a:solidFill>
            <a:schemeClr val="accen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638" name="Google Shape;638;p48"/>
          <p:cNvSpPr/>
          <p:nvPr/>
        </p:nvSpPr>
        <p:spPr>
          <a:xfrm>
            <a:off x="322076" y="95592"/>
            <a:ext cx="11679552" cy="348844"/>
          </a:xfrm>
          <a:prstGeom prst="roundRect">
            <a:avLst>
              <a:gd name="adj" fmla="val 16667"/>
            </a:avLst>
          </a:prstGeom>
          <a:solidFill>
            <a:srgbClr val="F7CAAC"/>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 28 Route de Paris (Champniers)</a:t>
            </a:r>
            <a:endParaRPr sz="1800" b="0" i="0" u="none" strike="noStrike" cap="none">
              <a:solidFill>
                <a:schemeClr val="dk1"/>
              </a:solidFill>
              <a:latin typeface="Calibri"/>
              <a:ea typeface="Calibri"/>
              <a:cs typeface="Calibri"/>
              <a:sym typeface="Calibri"/>
            </a:endParaRPr>
          </a:p>
        </p:txBody>
      </p:sp>
      <p:sp>
        <p:nvSpPr>
          <p:cNvPr id="639" name="Google Shape;639;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36</a:t>
            </a:fld>
            <a:endParaRPr>
              <a:latin typeface="Calibri"/>
              <a:ea typeface="Calibri"/>
              <a:cs typeface="Calibri"/>
              <a:sym typeface="Calibri"/>
            </a:endParaRPr>
          </a:p>
        </p:txBody>
      </p:sp>
      <p:sp>
        <p:nvSpPr>
          <p:cNvPr id="640" name="Google Shape;640;p48"/>
          <p:cNvSpPr txBox="1"/>
          <p:nvPr/>
        </p:nvSpPr>
        <p:spPr>
          <a:xfrm>
            <a:off x="3263461"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641" name="Google Shape;641;p48"/>
          <p:cNvPicPr preferRelativeResize="0"/>
          <p:nvPr/>
        </p:nvPicPr>
        <p:blipFill rotWithShape="1">
          <a:blip r:embed="rId3">
            <a:alphaModFix/>
          </a:blip>
          <a:srcRect/>
          <a:stretch/>
        </p:blipFill>
        <p:spPr>
          <a:xfrm>
            <a:off x="715064" y="1374238"/>
            <a:ext cx="1183406" cy="710044"/>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Google Shape;646;p49"/>
          <p:cNvSpPr/>
          <p:nvPr/>
        </p:nvSpPr>
        <p:spPr>
          <a:xfrm>
            <a:off x="6336343" y="672600"/>
            <a:ext cx="5617333" cy="1684216"/>
          </a:xfrm>
          <a:prstGeom prst="roundRect">
            <a:avLst>
              <a:gd name="adj" fmla="val 16667"/>
            </a:avLst>
          </a:prstGeom>
          <a:solidFill>
            <a:schemeClr val="lt1"/>
          </a:solidFill>
          <a:ln w="9525" cap="flat" cmpd="sng">
            <a:solidFill>
              <a:srgbClr val="FFBE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Etude de circulation réalisée en 2017 sur le secteur. Constat au nord du ½ échangeur d’une progression de 50 % du trafic (2015-2017)</a:t>
            </a:r>
            <a:endParaRPr sz="14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Voie intégrée au schéma cyclable d’agglomération 2016</a:t>
            </a:r>
            <a:endParaRPr sz="1200" b="0" i="0" u="none" strike="noStrike" cap="none">
              <a:solidFill>
                <a:schemeClr val="dk1"/>
              </a:solidFill>
              <a:latin typeface="Calibri"/>
              <a:ea typeface="Calibri"/>
              <a:cs typeface="Calibri"/>
              <a:sym typeface="Calibri"/>
            </a:endParaRPr>
          </a:p>
        </p:txBody>
      </p:sp>
      <p:sp>
        <p:nvSpPr>
          <p:cNvPr id="647" name="Google Shape;647;p49"/>
          <p:cNvSpPr/>
          <p:nvPr/>
        </p:nvSpPr>
        <p:spPr>
          <a:xfrm>
            <a:off x="6336350" y="2584375"/>
            <a:ext cx="5617200" cy="3891000"/>
          </a:xfrm>
          <a:prstGeom prst="roundRect">
            <a:avLst>
              <a:gd name="adj" fmla="val 16667"/>
            </a:avLst>
          </a:prstGeom>
          <a:solidFill>
            <a:schemeClr val="lt1"/>
          </a:solidFill>
          <a:ln w="9525" cap="flat" cmpd="sng">
            <a:solidFill>
              <a:srgbClr val="6CAB42"/>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Identification des scénarii d’aménagement de la voie (requalification, projets de dévoiement du trafic et définition d’orientation pour diminuer de 23 % le trafic sur la pénétrante principale – objectif de passer sous les 14 000 véh/j. </a:t>
            </a:r>
            <a:endParaRPr sz="14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Nouvelle desserte bus de la zone commerciale par le réseau Möbius 2019 (arrêt Pont Cassé) favorisant le report modal</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visant à redéployer le trafic : </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Création d’un barreau nord en amont du demi échangeur (réalisation par Conseil départemental en Maîtrise d'ouvrage déléguée) 🡪 objectif de réduction de 11 % du trafic de la voie à court terme</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Requalification par GrandAngoulême de la section rond point du Pont Cassé au ½ échangeur pour une meilleure sécurité des usagers : Réfection de la chaussée, mise en place de déplacements doux (pistes cyclables), recentralisation de la circulation (îlots moins large)</a:t>
            </a:r>
            <a:endParaRPr sz="14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   Réalisation d'une liaison entre la rue de l'Arêtier et le parc commercial au niveau des hôtels pour dévier une partie du trafic</a:t>
            </a:r>
            <a:endParaRPr sz="1200" b="0" i="0" u="none" strike="noStrike" cap="none">
              <a:solidFill>
                <a:schemeClr val="dk1"/>
              </a:solidFill>
              <a:latin typeface="Calibri"/>
              <a:ea typeface="Calibri"/>
              <a:cs typeface="Calibri"/>
              <a:sym typeface="Calibri"/>
            </a:endParaRPr>
          </a:p>
          <a:p>
            <a:pPr marL="171450" marR="0" lvl="0" indent="-171450" algn="just" rtl="0">
              <a:lnSpc>
                <a:spcPct val="100000"/>
              </a:lnSpc>
              <a:spcBef>
                <a:spcPts val="0"/>
              </a:spcBef>
              <a:spcAft>
                <a:spcPts val="0"/>
              </a:spcAft>
              <a:buClr>
                <a:schemeClr val="dk1"/>
              </a:buClr>
              <a:buSzPts val="1200"/>
              <a:buFont typeface="Calibri"/>
              <a:buChar char="-"/>
            </a:pPr>
            <a:r>
              <a:rPr lang="fr-FR" sz="1200" b="0" i="0" u="none" strike="noStrike" cap="none">
                <a:solidFill>
                  <a:schemeClr val="dk1"/>
                </a:solidFill>
                <a:latin typeface="Calibri"/>
                <a:ea typeface="Calibri"/>
                <a:cs typeface="Calibri"/>
                <a:sym typeface="Calibri"/>
              </a:rPr>
              <a:t>Renforcement de la desserte en bus dans la zone des Montagnes en septembre 2019 (report modal)</a:t>
            </a:r>
            <a:endParaRPr sz="1200" b="0" i="0" u="none" strike="noStrike" cap="none">
              <a:solidFill>
                <a:schemeClr val="dk1"/>
              </a:solidFill>
              <a:latin typeface="Calibri"/>
              <a:ea typeface="Calibri"/>
              <a:cs typeface="Calibri"/>
              <a:sym typeface="Calibri"/>
            </a:endParaRPr>
          </a:p>
        </p:txBody>
      </p:sp>
      <p:sp>
        <p:nvSpPr>
          <p:cNvPr id="648" name="Google Shape;648;p49"/>
          <p:cNvSpPr/>
          <p:nvPr/>
        </p:nvSpPr>
        <p:spPr>
          <a:xfrm>
            <a:off x="369119" y="2546518"/>
            <a:ext cx="5602310" cy="3708190"/>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Voie d’intérêt communautaire de la Rue de Paris prolongée par la rue de l’Arêtier,  il est estimé qu’aucune personne n’est impactée par des dépassements de la norme réglementaire en matière de bruit sur 24 h ni la  nuit.</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pas d’établissements sensibles sur ce périmètre </a:t>
            </a:r>
            <a:endParaRPr sz="1400" b="0" i="0" u="none" strike="noStrike" cap="none">
              <a:solidFill>
                <a:srgbClr val="000000"/>
              </a:solidFill>
              <a:latin typeface="Arial"/>
              <a:ea typeface="Arial"/>
              <a:cs typeface="Arial"/>
              <a:sym typeface="Arial"/>
            </a:endParaRPr>
          </a:p>
        </p:txBody>
      </p:sp>
      <p:graphicFrame>
        <p:nvGraphicFramePr>
          <p:cNvPr id="649" name="Google Shape;649;p49"/>
          <p:cNvGraphicFramePr/>
          <p:nvPr/>
        </p:nvGraphicFramePr>
        <p:xfrm>
          <a:off x="579558" y="3433127"/>
          <a:ext cx="3000000" cy="3000000"/>
        </p:xfrm>
        <a:graphic>
          <a:graphicData uri="http://schemas.openxmlformats.org/drawingml/2006/table">
            <a:tbl>
              <a:tblPr>
                <a:noFill/>
                <a:tableStyleId>{82537953-E571-40B7-9AE1-2E156E07D183}</a:tableStyleId>
              </a:tblPr>
              <a:tblGrid>
                <a:gridCol w="1607625"/>
                <a:gridCol w="615625"/>
                <a:gridCol w="657550"/>
                <a:gridCol w="643200"/>
                <a:gridCol w="502275"/>
                <a:gridCol w="501250"/>
                <a:gridCol w="491275"/>
              </a:tblGrid>
              <a:tr h="236575">
                <a:tc>
                  <a:txBody>
                    <a:bodyPr/>
                    <a:lstStyle/>
                    <a:p>
                      <a:pPr marL="844550" marR="0" lvl="0" indent="0" algn="l"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l"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72325">
                <a:tc>
                  <a:txBody>
                    <a:bodyPr/>
                    <a:lstStyle/>
                    <a:p>
                      <a:pPr marL="15240" marR="0" lvl="0" indent="-15240" algn="l"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l"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791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3075">
                <a:tc>
                  <a:txBody>
                    <a:bodyPr/>
                    <a:lstStyle/>
                    <a:p>
                      <a:pPr marL="0" marR="0" lvl="0" indent="0" algn="l"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22083"/>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22083"/>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35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22083"/>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22083"/>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22083"/>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22083"/>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1" i="0" u="none" strike="noStrike" cap="none">
                          <a:solidFill>
                            <a:schemeClr val="dk1"/>
                          </a:solidFill>
                          <a:latin typeface="Calibri"/>
                          <a:ea typeface="Calibri"/>
                          <a:cs typeface="Calibri"/>
                          <a:sym typeface="Calibri"/>
                        </a:rPr>
                        <a:t>[50-55[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1" i="0" u="none" strike="noStrike" cap="none">
                          <a:solidFill>
                            <a:schemeClr val="dk1"/>
                          </a:solidFill>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1" u="none" strike="noStrike" cap="none">
                          <a:latin typeface="Calibri"/>
                          <a:ea typeface="Calibri"/>
                          <a:cs typeface="Calibri"/>
                          <a:sym typeface="Calibri"/>
                        </a:rPr>
                        <a:t>&gt;=70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1" u="none" strike="noStrike" cap="none">
                          <a:latin typeface="Calibri"/>
                          <a:ea typeface="Calibri"/>
                          <a:cs typeface="Calibri"/>
                          <a:sym typeface="Calibri"/>
                        </a:rPr>
                        <a:t>&gt;=62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l"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650" name="Google Shape;650;p49"/>
          <p:cNvSpPr/>
          <p:nvPr/>
        </p:nvSpPr>
        <p:spPr>
          <a:xfrm>
            <a:off x="6509043" y="745555"/>
            <a:ext cx="5079719" cy="311003"/>
          </a:xfrm>
          <a:prstGeom prst="roundRect">
            <a:avLst>
              <a:gd name="adj" fmla="val 16667"/>
            </a:avLst>
          </a:prstGeom>
          <a:solidFill>
            <a:srgbClr val="FFC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2009-2019</a:t>
            </a:r>
            <a:endParaRPr sz="1200" b="0" i="0" u="none" strike="noStrike" cap="none">
              <a:solidFill>
                <a:schemeClr val="dk1"/>
              </a:solidFill>
              <a:latin typeface="Calibri"/>
              <a:ea typeface="Calibri"/>
              <a:cs typeface="Calibri"/>
              <a:sym typeface="Calibri"/>
            </a:endParaRPr>
          </a:p>
        </p:txBody>
      </p:sp>
      <p:sp>
        <p:nvSpPr>
          <p:cNvPr id="651" name="Google Shape;651;p49"/>
          <p:cNvSpPr/>
          <p:nvPr/>
        </p:nvSpPr>
        <p:spPr>
          <a:xfrm>
            <a:off x="6605150" y="2703615"/>
            <a:ext cx="5079718" cy="303329"/>
          </a:xfrm>
          <a:prstGeom prst="roundRect">
            <a:avLst>
              <a:gd name="adj" fmla="val 16667"/>
            </a:avLst>
          </a:prstGeom>
          <a:solidFill>
            <a:schemeClr val="accent6"/>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652" name="Google Shape;652;p49"/>
          <p:cNvSpPr/>
          <p:nvPr/>
        </p:nvSpPr>
        <p:spPr>
          <a:xfrm>
            <a:off x="579558" y="2925921"/>
            <a:ext cx="5018851" cy="298647"/>
          </a:xfrm>
          <a:prstGeom prst="roundRect">
            <a:avLst>
              <a:gd name="adj" fmla="val 16667"/>
            </a:avLst>
          </a:prstGeom>
          <a:solidFill>
            <a:srgbClr val="7030A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653" name="Google Shape;653;p49"/>
          <p:cNvSpPr/>
          <p:nvPr/>
        </p:nvSpPr>
        <p:spPr>
          <a:xfrm>
            <a:off x="369119" y="700452"/>
            <a:ext cx="5602310" cy="1744424"/>
          </a:xfrm>
          <a:prstGeom prst="roundRect">
            <a:avLst>
              <a:gd name="adj" fmla="val 16667"/>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GrandAngoulême (voirie rétrocédée à GrandAngoulême en 2017 – ancien gestionnaire commune de Champniers)</a:t>
            </a:r>
            <a:endParaRPr sz="1400" b="0" i="0" u="none" strike="noStrike" cap="none">
              <a:solidFill>
                <a:srgbClr val="000000"/>
              </a:solidFill>
              <a:latin typeface="Arial"/>
              <a:ea typeface="Arial"/>
              <a:cs typeface="Arial"/>
              <a:sym typeface="Arial"/>
            </a:endParaRPr>
          </a:p>
        </p:txBody>
      </p:sp>
      <p:sp>
        <p:nvSpPr>
          <p:cNvPr id="654" name="Google Shape;654;p49"/>
          <p:cNvSpPr/>
          <p:nvPr/>
        </p:nvSpPr>
        <p:spPr>
          <a:xfrm>
            <a:off x="571456" y="888195"/>
            <a:ext cx="5018851" cy="378695"/>
          </a:xfrm>
          <a:prstGeom prst="roundRect">
            <a:avLst>
              <a:gd name="adj" fmla="val 16667"/>
            </a:avLst>
          </a:prstGeom>
          <a:solidFill>
            <a:schemeClr val="accen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655" name="Google Shape;655;p49"/>
          <p:cNvSpPr/>
          <p:nvPr/>
        </p:nvSpPr>
        <p:spPr>
          <a:xfrm>
            <a:off x="322076" y="96197"/>
            <a:ext cx="11679552" cy="348844"/>
          </a:xfrm>
          <a:prstGeom prst="roundRect">
            <a:avLst>
              <a:gd name="adj" fmla="val 16667"/>
            </a:avLst>
          </a:prstGeom>
          <a:solidFill>
            <a:srgbClr val="F7CAAC"/>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29  d’intérêt Communautaire de la Route de Paris prolongée par la Rue de l’Arêtier (Champniers)</a:t>
            </a:r>
            <a:endParaRPr sz="1800" b="0" i="0" u="none" strike="noStrike" cap="none">
              <a:solidFill>
                <a:schemeClr val="dk1"/>
              </a:solidFill>
              <a:latin typeface="Calibri"/>
              <a:ea typeface="Calibri"/>
              <a:cs typeface="Calibri"/>
              <a:sym typeface="Calibri"/>
            </a:endParaRPr>
          </a:p>
        </p:txBody>
      </p:sp>
      <p:sp>
        <p:nvSpPr>
          <p:cNvPr id="656" name="Google Shape;656;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37</a:t>
            </a:fld>
            <a:endParaRPr>
              <a:latin typeface="Calibri"/>
              <a:ea typeface="Calibri"/>
              <a:cs typeface="Calibri"/>
              <a:sym typeface="Calibri"/>
            </a:endParaRPr>
          </a:p>
        </p:txBody>
      </p:sp>
      <p:pic>
        <p:nvPicPr>
          <p:cNvPr id="657" name="Google Shape;657;p49"/>
          <p:cNvPicPr preferRelativeResize="0"/>
          <p:nvPr/>
        </p:nvPicPr>
        <p:blipFill rotWithShape="1">
          <a:blip r:embed="rId3">
            <a:alphaModFix/>
          </a:blip>
          <a:srcRect/>
          <a:stretch/>
        </p:blipFill>
        <p:spPr>
          <a:xfrm>
            <a:off x="3550588" y="1754337"/>
            <a:ext cx="1356692" cy="602480"/>
          </a:xfrm>
          <a:prstGeom prst="rect">
            <a:avLst/>
          </a:prstGeom>
          <a:noFill/>
          <a:ln>
            <a:noFill/>
          </a:ln>
        </p:spPr>
      </p:pic>
      <p:sp>
        <p:nvSpPr>
          <p:cNvPr id="658" name="Google Shape;658;p49"/>
          <p:cNvSpPr txBox="1"/>
          <p:nvPr/>
        </p:nvSpPr>
        <p:spPr>
          <a:xfrm>
            <a:off x="2828034"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662"/>
        <p:cNvGrpSpPr/>
        <p:nvPr/>
      </p:nvGrpSpPr>
      <p:grpSpPr>
        <a:xfrm>
          <a:off x="0" y="0"/>
          <a:ext cx="0" cy="0"/>
          <a:chOff x="0" y="0"/>
          <a:chExt cx="0" cy="0"/>
        </a:xfrm>
      </p:grpSpPr>
      <p:sp>
        <p:nvSpPr>
          <p:cNvPr id="663" name="Google Shape;663;p50"/>
          <p:cNvSpPr txBox="1"/>
          <p:nvPr/>
        </p:nvSpPr>
        <p:spPr>
          <a:xfrm>
            <a:off x="984250" y="1060950"/>
            <a:ext cx="10515600" cy="2852737"/>
          </a:xfrm>
          <a:prstGeom prst="rect">
            <a:avLst/>
          </a:prstGeom>
          <a:noFill/>
          <a:ln>
            <a:noFill/>
          </a:ln>
        </p:spPr>
        <p:txBody>
          <a:bodyPr spcFirstLastPara="1" wrap="square" lIns="91425" tIns="45700" rIns="91425" bIns="45700" anchor="b" anchorCtr="0">
            <a:normAutofit/>
          </a:bodyPr>
          <a:lstStyle/>
          <a:p>
            <a:pPr marL="0" marR="0" lvl="0" indent="0" algn="ctr" rtl="0">
              <a:lnSpc>
                <a:spcPct val="90000"/>
              </a:lnSpc>
              <a:spcBef>
                <a:spcPts val="0"/>
              </a:spcBef>
              <a:spcAft>
                <a:spcPts val="0"/>
              </a:spcAft>
              <a:buClr>
                <a:schemeClr val="dk1"/>
              </a:buClr>
              <a:buSzPts val="6000"/>
              <a:buFont typeface="Calibri"/>
              <a:buNone/>
            </a:pPr>
            <a:r>
              <a:rPr lang="fr-FR" sz="3200" b="0" i="0" u="none" strike="noStrike" cap="none">
                <a:solidFill>
                  <a:schemeClr val="dk1"/>
                </a:solidFill>
                <a:latin typeface="Calibri"/>
                <a:ea typeface="Calibri"/>
                <a:cs typeface="Calibri"/>
                <a:sym typeface="Calibri"/>
              </a:rPr>
              <a:t>Voiries sur la commune de </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6000"/>
              <a:buFont typeface="Calibri"/>
              <a:buNone/>
            </a:pPr>
            <a:r>
              <a:rPr lang="fr-FR" sz="3200" b="0" i="0" u="none" strike="noStrike" cap="none">
                <a:solidFill>
                  <a:schemeClr val="dk1"/>
                </a:solidFill>
                <a:latin typeface="Calibri"/>
                <a:ea typeface="Calibri"/>
                <a:cs typeface="Calibri"/>
                <a:sym typeface="Calibri"/>
              </a:rPr>
              <a:t>Gond-Pontouvre</a:t>
            </a:r>
            <a:endParaRPr sz="3200" b="0" i="0" u="none" strike="noStrike" cap="none">
              <a:solidFill>
                <a:schemeClr val="dk1"/>
              </a:solidFill>
              <a:latin typeface="Calibri"/>
              <a:ea typeface="Calibri"/>
              <a:cs typeface="Calibri"/>
              <a:sym typeface="Calibri"/>
            </a:endParaRPr>
          </a:p>
        </p:txBody>
      </p:sp>
      <p:sp>
        <p:nvSpPr>
          <p:cNvPr id="664" name="Google Shape;664;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38</a:t>
            </a:fld>
            <a:endParaRPr/>
          </a:p>
        </p:txBody>
      </p:sp>
      <p:sp>
        <p:nvSpPr>
          <p:cNvPr id="665" name="Google Shape;665;p50"/>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669"/>
        <p:cNvGrpSpPr/>
        <p:nvPr/>
      </p:nvGrpSpPr>
      <p:grpSpPr>
        <a:xfrm>
          <a:off x="0" y="0"/>
          <a:ext cx="0" cy="0"/>
          <a:chOff x="0" y="0"/>
          <a:chExt cx="0" cy="0"/>
        </a:xfrm>
      </p:grpSpPr>
      <p:sp>
        <p:nvSpPr>
          <p:cNvPr id="670" name="Google Shape;670;p51"/>
          <p:cNvSpPr/>
          <p:nvPr/>
        </p:nvSpPr>
        <p:spPr>
          <a:xfrm>
            <a:off x="6336344" y="586057"/>
            <a:ext cx="5617333" cy="2371308"/>
          </a:xfrm>
          <a:prstGeom prst="roundRect">
            <a:avLst>
              <a:gd name="adj" fmla="val 16667"/>
            </a:avLst>
          </a:prstGeom>
          <a:solidFill>
            <a:schemeClr val="lt1"/>
          </a:solidFill>
          <a:ln w="9525" cap="flat" cmpd="sng">
            <a:solidFill>
              <a:srgbClr val="FFBE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1"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Mise en place d’une «  zone  30 » au droit des commerces dans le quartier du « Pontouvre » - Gain attendu : 2 dB(A) </a:t>
            </a:r>
            <a:endParaRPr sz="1200">
              <a:solidFill>
                <a:srgbClr val="FF0000"/>
              </a:solidFill>
              <a:latin typeface="Calibri"/>
              <a:ea typeface="Calibri"/>
              <a:cs typeface="Calibri"/>
              <a:sym typeface="Calibri"/>
            </a:endParaRPr>
          </a:p>
          <a:p>
            <a:pPr marL="0" marR="0" lvl="1" indent="0" algn="just" rtl="0">
              <a:lnSpc>
                <a:spcPct val="100000"/>
              </a:lnSpc>
              <a:spcBef>
                <a:spcPts val="0"/>
              </a:spcBef>
              <a:spcAft>
                <a:spcPts val="0"/>
              </a:spcAft>
              <a:buClr>
                <a:srgbClr val="000000"/>
              </a:buClr>
              <a:buSzPts val="1200"/>
              <a:buFont typeface="Arial"/>
              <a:buNone/>
            </a:pPr>
            <a:endParaRPr sz="1200">
              <a:solidFill>
                <a:srgbClr val="FF0000"/>
              </a:solidFill>
              <a:latin typeface="Calibri"/>
              <a:ea typeface="Calibri"/>
              <a:cs typeface="Calibri"/>
              <a:sym typeface="Calibri"/>
            </a:endParaRPr>
          </a:p>
          <a:p>
            <a:pPr marL="0" marR="0" lvl="1"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Aménagement de certaines intersections pour diminuer la vitesse et le bruit, y compris aménagement de piste cyclable  au droit de la rue de la République et de la zone commerciale de « Pisany »</a:t>
            </a:r>
            <a:endParaRPr sz="1200" b="0" i="0" u="none" strike="noStrike" cap="none">
              <a:solidFill>
                <a:schemeClr val="dk1"/>
              </a:solidFill>
              <a:latin typeface="Calibri"/>
              <a:ea typeface="Calibri"/>
              <a:cs typeface="Calibri"/>
              <a:sym typeface="Calibri"/>
            </a:endParaRPr>
          </a:p>
        </p:txBody>
      </p:sp>
      <p:sp>
        <p:nvSpPr>
          <p:cNvPr id="671" name="Google Shape;671;p51"/>
          <p:cNvSpPr/>
          <p:nvPr/>
        </p:nvSpPr>
        <p:spPr>
          <a:xfrm>
            <a:off x="6336344" y="3206080"/>
            <a:ext cx="5617333" cy="3084263"/>
          </a:xfrm>
          <a:prstGeom prst="roundRect">
            <a:avLst>
              <a:gd name="adj" fmla="val 16667"/>
            </a:avLst>
          </a:prstGeom>
          <a:solidFill>
            <a:schemeClr val="lt1"/>
          </a:solidFill>
          <a:ln w="9525" cap="flat" cmpd="sng">
            <a:solidFill>
              <a:srgbClr val="6CAB42"/>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ctr" anchorCtr="0">
            <a:noAutofit/>
          </a:bodyPr>
          <a:lstStyle/>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Comptage en 2020,</a:t>
            </a:r>
            <a:endParaRPr sz="1400" b="0" i="0" u="none" strike="noStrike" cap="none">
              <a:solidFill>
                <a:srgbClr val="000000"/>
              </a:solidFill>
              <a:latin typeface="Arial"/>
              <a:ea typeface="Arial"/>
              <a:cs typeface="Arial"/>
              <a:sym typeface="Arial"/>
            </a:endParaRPr>
          </a:p>
          <a:p>
            <a:pPr marL="171450" marR="0" lvl="0" indent="-9525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Aménagements de certaines intersections pour diminuer la vitesse et le bruit,</a:t>
            </a:r>
            <a:endParaRPr sz="1400" b="0" i="0" u="none" strike="noStrike" cap="none">
              <a:solidFill>
                <a:srgbClr val="000000"/>
              </a:solidFill>
              <a:latin typeface="Arial"/>
              <a:ea typeface="Arial"/>
              <a:cs typeface="Arial"/>
              <a:sym typeface="Arial"/>
            </a:endParaRPr>
          </a:p>
          <a:p>
            <a:pPr marL="171450" marR="0" lvl="0" indent="-9525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Mise en place d’un plan de jalonnement orientant le trafic de transit sur la déviation d’Angoulême (RN10, RN141, D1000) en collaboration avec les gestionnaires des voiries concernées (DIRA, CD16, Grand Angoulême et les communes concernées de l’agglomération),</a:t>
            </a:r>
            <a:endParaRPr sz="1400" b="0" i="0" u="none" strike="noStrike" cap="none">
              <a:solidFill>
                <a:srgbClr val="000000"/>
              </a:solidFill>
              <a:latin typeface="Arial"/>
              <a:ea typeface="Arial"/>
              <a:cs typeface="Arial"/>
              <a:sym typeface="Arial"/>
            </a:endParaRPr>
          </a:p>
        </p:txBody>
      </p:sp>
      <p:sp>
        <p:nvSpPr>
          <p:cNvPr id="672" name="Google Shape;672;p51"/>
          <p:cNvSpPr/>
          <p:nvPr/>
        </p:nvSpPr>
        <p:spPr>
          <a:xfrm>
            <a:off x="322076" y="2044064"/>
            <a:ext cx="5602310" cy="4522200"/>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rue de Paris à Gond-Pontouvre, il est estimé que 63  personnes sont impactées par des dépassements de la norme réglementaire en matière de bruit sur 24 h.  Il n’y a pas de dépassements réglementaire la nuit.</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des établissements sensibles sur ce périmètre : </a:t>
            </a:r>
            <a:endParaRPr sz="14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1 établissement de santé soumis à un moyenne sur 24 h comprise entre 60 et 65 dB, (pas de dépassement de normes) et la nuit entre 55 et 60 dB (pas de dépassement de normes)</a:t>
            </a:r>
            <a:endParaRPr sz="14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1 établissement d’enseignement soumis à un moyenne sur 24 h comprise entre 50 et 55 dB, (pas de dépassement de normes) et la nuit &lt; 50 dB</a:t>
            </a:r>
            <a:endParaRPr sz="1200" b="0" i="0" u="none" strike="noStrike" cap="none">
              <a:solidFill>
                <a:schemeClr val="dk1"/>
              </a:solidFill>
              <a:latin typeface="Calibri"/>
              <a:ea typeface="Calibri"/>
              <a:cs typeface="Calibri"/>
              <a:sym typeface="Calibri"/>
            </a:endParaRPr>
          </a:p>
        </p:txBody>
      </p:sp>
      <p:graphicFrame>
        <p:nvGraphicFramePr>
          <p:cNvPr id="673" name="Google Shape;673;p51"/>
          <p:cNvGraphicFramePr/>
          <p:nvPr/>
        </p:nvGraphicFramePr>
        <p:xfrm>
          <a:off x="571455" y="2823823"/>
          <a:ext cx="3000000" cy="3000000"/>
        </p:xfrm>
        <a:graphic>
          <a:graphicData uri="http://schemas.openxmlformats.org/drawingml/2006/table">
            <a:tbl>
              <a:tblPr>
                <a:noFill/>
                <a:tableStyleId>{82537953-E571-40B7-9AE1-2E156E07D183}</a:tableStyleId>
              </a:tblPr>
              <a:tblGrid>
                <a:gridCol w="1607625"/>
                <a:gridCol w="615625"/>
                <a:gridCol w="657550"/>
                <a:gridCol w="643200"/>
                <a:gridCol w="502275"/>
                <a:gridCol w="501250"/>
                <a:gridCol w="491275"/>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7232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791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79</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222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438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231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426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674" name="Google Shape;674;p51"/>
          <p:cNvSpPr/>
          <p:nvPr/>
        </p:nvSpPr>
        <p:spPr>
          <a:xfrm>
            <a:off x="6509043" y="745555"/>
            <a:ext cx="5079719" cy="311003"/>
          </a:xfrm>
          <a:prstGeom prst="roundRect">
            <a:avLst>
              <a:gd name="adj" fmla="val 16667"/>
            </a:avLst>
          </a:prstGeom>
          <a:solidFill>
            <a:srgbClr val="FFC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675" name="Google Shape;675;p51"/>
          <p:cNvSpPr/>
          <p:nvPr/>
        </p:nvSpPr>
        <p:spPr>
          <a:xfrm>
            <a:off x="6509044" y="3443750"/>
            <a:ext cx="5079718" cy="303329"/>
          </a:xfrm>
          <a:prstGeom prst="roundRect">
            <a:avLst>
              <a:gd name="adj" fmla="val 16667"/>
            </a:avLst>
          </a:prstGeom>
          <a:solidFill>
            <a:schemeClr val="accent6"/>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676" name="Google Shape;676;p51"/>
          <p:cNvSpPr/>
          <p:nvPr/>
        </p:nvSpPr>
        <p:spPr>
          <a:xfrm>
            <a:off x="571455" y="2336871"/>
            <a:ext cx="5018851" cy="298647"/>
          </a:xfrm>
          <a:prstGeom prst="roundRect">
            <a:avLst>
              <a:gd name="adj" fmla="val 16667"/>
            </a:avLst>
          </a:prstGeom>
          <a:solidFill>
            <a:srgbClr val="7030A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677" name="Google Shape;677;p51"/>
          <p:cNvSpPr/>
          <p:nvPr/>
        </p:nvSpPr>
        <p:spPr>
          <a:xfrm>
            <a:off x="322076" y="583245"/>
            <a:ext cx="5602310" cy="1260746"/>
          </a:xfrm>
          <a:prstGeom prst="roundRect">
            <a:avLst>
              <a:gd name="adj" fmla="val 16667"/>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678" name="Google Shape;678;p51"/>
          <p:cNvSpPr/>
          <p:nvPr/>
        </p:nvSpPr>
        <p:spPr>
          <a:xfrm>
            <a:off x="571455" y="674460"/>
            <a:ext cx="5018851" cy="378695"/>
          </a:xfrm>
          <a:prstGeom prst="roundRect">
            <a:avLst>
              <a:gd name="adj" fmla="val 16667"/>
            </a:avLst>
          </a:prstGeom>
          <a:solidFill>
            <a:schemeClr val="accen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679" name="Google Shape;679;p51"/>
          <p:cNvSpPr/>
          <p:nvPr/>
        </p:nvSpPr>
        <p:spPr>
          <a:xfrm>
            <a:off x="322076" y="96197"/>
            <a:ext cx="11679552" cy="348844"/>
          </a:xfrm>
          <a:prstGeom prst="roundRect">
            <a:avLst>
              <a:gd name="adj" fmla="val 16667"/>
            </a:avLst>
          </a:prstGeom>
          <a:solidFill>
            <a:srgbClr val="F7CAAC"/>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31 : Rue de Paris (Gond-Pontouvre)</a:t>
            </a:r>
            <a:endParaRPr sz="1800" b="0" i="0" u="none" strike="noStrike" cap="none">
              <a:solidFill>
                <a:schemeClr val="dk1"/>
              </a:solidFill>
              <a:latin typeface="Calibri"/>
              <a:ea typeface="Calibri"/>
              <a:cs typeface="Calibri"/>
              <a:sym typeface="Calibri"/>
            </a:endParaRPr>
          </a:p>
        </p:txBody>
      </p:sp>
      <p:sp>
        <p:nvSpPr>
          <p:cNvPr id="680" name="Google Shape;680;p51"/>
          <p:cNvSpPr txBox="1">
            <a:spLocks noGrp="1"/>
          </p:cNvSpPr>
          <p:nvPr>
            <p:ph type="sldNum" idx="12"/>
          </p:nvPr>
        </p:nvSpPr>
        <p:spPr>
          <a:xfrm>
            <a:off x="9107374" y="6445086"/>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39</a:t>
            </a:fld>
            <a:endParaRPr>
              <a:latin typeface="Calibri"/>
              <a:ea typeface="Calibri"/>
              <a:cs typeface="Calibri"/>
              <a:sym typeface="Calibri"/>
            </a:endParaRPr>
          </a:p>
        </p:txBody>
      </p:sp>
      <p:sp>
        <p:nvSpPr>
          <p:cNvPr id="681" name="Google Shape;681;p51"/>
          <p:cNvSpPr txBox="1"/>
          <p:nvPr/>
        </p:nvSpPr>
        <p:spPr>
          <a:xfrm>
            <a:off x="3285449" y="6488364"/>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682" name="Google Shape;682;p51"/>
          <p:cNvPicPr preferRelativeResize="0"/>
          <p:nvPr/>
        </p:nvPicPr>
        <p:blipFill rotWithShape="1">
          <a:blip r:embed="rId3">
            <a:alphaModFix/>
          </a:blip>
          <a:srcRect/>
          <a:stretch/>
        </p:blipFill>
        <p:spPr>
          <a:xfrm>
            <a:off x="912223" y="1100147"/>
            <a:ext cx="637903" cy="72688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41"/>
          <p:cNvSpPr txBox="1">
            <a:spLocks noGrp="1"/>
          </p:cNvSpPr>
          <p:nvPr>
            <p:ph type="title"/>
          </p:nvPr>
        </p:nvSpPr>
        <p:spPr>
          <a:xfrm>
            <a:off x="838200" y="1866606"/>
            <a:ext cx="10515600" cy="1566726"/>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SzPts val="6000"/>
              <a:buNone/>
            </a:pPr>
            <a:r>
              <a:rPr lang="fr-FR" sz="3200"/>
              <a:t>Les politiques générales de GrandAngoulême et de la commune d’Angoulême visant à prévenir et réduire les nuisances sonores</a:t>
            </a:r>
            <a:endParaRPr sz="3200"/>
          </a:p>
        </p:txBody>
      </p:sp>
      <p:sp>
        <p:nvSpPr>
          <p:cNvPr id="143" name="Google Shape;14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4</a:t>
            </a:fld>
            <a:endParaRPr/>
          </a:p>
        </p:txBody>
      </p:sp>
      <p:sp>
        <p:nvSpPr>
          <p:cNvPr id="144" name="Google Shape;144;p41"/>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145" name="Google Shape;145;p41"/>
          <p:cNvPicPr preferRelativeResize="0"/>
          <p:nvPr/>
        </p:nvPicPr>
        <p:blipFill rotWithShape="1">
          <a:blip r:embed="rId3">
            <a:alphaModFix/>
          </a:blip>
          <a:srcRect/>
          <a:stretch/>
        </p:blipFill>
        <p:spPr>
          <a:xfrm>
            <a:off x="3429000" y="4234090"/>
            <a:ext cx="2480935" cy="881334"/>
          </a:xfrm>
          <a:prstGeom prst="rect">
            <a:avLst/>
          </a:prstGeom>
          <a:noFill/>
          <a:ln>
            <a:noFill/>
          </a:ln>
        </p:spPr>
      </p:pic>
      <p:pic>
        <p:nvPicPr>
          <p:cNvPr id="146" name="Google Shape;146;p41"/>
          <p:cNvPicPr preferRelativeResize="0"/>
          <p:nvPr/>
        </p:nvPicPr>
        <p:blipFill rotWithShape="1">
          <a:blip r:embed="rId4">
            <a:alphaModFix/>
          </a:blip>
          <a:srcRect/>
          <a:stretch/>
        </p:blipFill>
        <p:spPr>
          <a:xfrm>
            <a:off x="7002740" y="4053795"/>
            <a:ext cx="1028069" cy="1241924"/>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686"/>
        <p:cNvGrpSpPr/>
        <p:nvPr/>
      </p:nvGrpSpPr>
      <p:grpSpPr>
        <a:xfrm>
          <a:off x="0" y="0"/>
          <a:ext cx="0" cy="0"/>
          <a:chOff x="0" y="0"/>
          <a:chExt cx="0" cy="0"/>
        </a:xfrm>
      </p:grpSpPr>
      <p:sp>
        <p:nvSpPr>
          <p:cNvPr id="687" name="Google Shape;687;p52"/>
          <p:cNvSpPr/>
          <p:nvPr/>
        </p:nvSpPr>
        <p:spPr>
          <a:xfrm>
            <a:off x="6374770" y="808028"/>
            <a:ext cx="5617333" cy="1023668"/>
          </a:xfrm>
          <a:prstGeom prst="roundRect">
            <a:avLst>
              <a:gd name="adj" fmla="val 16667"/>
            </a:avLst>
          </a:prstGeom>
          <a:solidFill>
            <a:schemeClr val="lt1"/>
          </a:solidFill>
          <a:ln w="9525" cap="flat" cmpd="sng">
            <a:solidFill>
              <a:srgbClr val="FFBE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1"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688" name="Google Shape;688;p52"/>
          <p:cNvSpPr/>
          <p:nvPr/>
        </p:nvSpPr>
        <p:spPr>
          <a:xfrm>
            <a:off x="6319567" y="2374875"/>
            <a:ext cx="5617333" cy="3877880"/>
          </a:xfrm>
          <a:prstGeom prst="roundRect">
            <a:avLst>
              <a:gd name="adj" fmla="val 16667"/>
            </a:avLst>
          </a:prstGeom>
          <a:solidFill>
            <a:schemeClr val="lt1"/>
          </a:solidFill>
          <a:ln w="9525" cap="flat" cmpd="sng">
            <a:solidFill>
              <a:srgbClr val="6CAB42"/>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ctr" anchorCtr="0">
            <a:noAutofit/>
          </a:bodyPr>
          <a:lstStyle/>
          <a:p>
            <a:pPr marL="0" marR="0" lvl="1"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2018 - Réduction de la vitesse sur le tronçon allant de la route de Paris au boulevard du Grand Plantier avec interdiction au PL de + 3,5 T d’emprunter cette voie en aménagement expérimental. Réduction de la vitesse à la sortie du lotissement « Les Sablons » en aménagement expérimental.</a:t>
            </a:r>
            <a:endParaRPr sz="1400" b="0" i="0" u="none" strike="noStrike" cap="none">
              <a:solidFill>
                <a:srgbClr val="000000"/>
              </a:solidFill>
              <a:latin typeface="Arial"/>
              <a:ea typeface="Arial"/>
              <a:cs typeface="Arial"/>
              <a:sym typeface="Arial"/>
            </a:endParaRPr>
          </a:p>
          <a:p>
            <a:pPr marL="0" marR="0" lvl="1"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1"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2020 Réduction de la vitesse sur le tronçon allant de la route de Paris au boulevard du Grand Plantier avec interdiction au PL de + 3,5 T d’emprunter cette voie en aménagement définitif. Gain attendu : 2 dB(A)</a:t>
            </a:r>
            <a:endParaRPr sz="1400" b="0" i="0" u="none" strike="noStrike" cap="none">
              <a:solidFill>
                <a:srgbClr val="000000"/>
              </a:solidFill>
              <a:latin typeface="Arial"/>
              <a:ea typeface="Arial"/>
              <a:cs typeface="Arial"/>
              <a:sym typeface="Arial"/>
            </a:endParaRPr>
          </a:p>
          <a:p>
            <a:pPr marL="0" marR="0" lvl="1"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Réduction de la vitesse à la sortie du lotissement « Les Sablons » en aménagement définitif - Gain attendu : 2 dB(A)</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Comptages en 2020,</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Mise en place d’un plan de jalonnement orientant le trafic de transit sur la déviation d’Angoulême (RN10, RN141, D1000) en collaboration avec les gestionnaires des voiries concernées (DIRA, CD16, Grand Angoulême et les communes concernées de l’agglomération).</a:t>
            </a:r>
            <a:endParaRPr sz="1400" b="0" i="0" u="none" strike="noStrike" cap="none">
              <a:solidFill>
                <a:srgbClr val="000000"/>
              </a:solidFill>
              <a:latin typeface="Arial"/>
              <a:ea typeface="Arial"/>
              <a:cs typeface="Arial"/>
              <a:sym typeface="Arial"/>
            </a:endParaRPr>
          </a:p>
        </p:txBody>
      </p:sp>
      <p:sp>
        <p:nvSpPr>
          <p:cNvPr id="689" name="Google Shape;689;p52"/>
          <p:cNvSpPr/>
          <p:nvPr/>
        </p:nvSpPr>
        <p:spPr>
          <a:xfrm>
            <a:off x="493690" y="2374874"/>
            <a:ext cx="5602310" cy="3878817"/>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 route des Fours à Chaux à Gond Pontouvre, il est estimé que 30  personnes sont impactées par des dépassements de la norme réglementaire en matière de bruit sur 24 h.  Il n’y a pas de dépassements réglementaire la nuit</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pas d’établissements sensibles impactés sur ce périmètre </a:t>
            </a:r>
            <a:endParaRPr sz="1400" b="0" i="0" u="none" strike="noStrike" cap="none">
              <a:solidFill>
                <a:srgbClr val="000000"/>
              </a:solidFill>
              <a:latin typeface="Arial"/>
              <a:ea typeface="Arial"/>
              <a:cs typeface="Arial"/>
              <a:sym typeface="Arial"/>
            </a:endParaRPr>
          </a:p>
          <a:p>
            <a:pPr marL="171450" marR="0" lvl="0" indent="-9525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690" name="Google Shape;690;p52"/>
          <p:cNvGraphicFramePr/>
          <p:nvPr/>
        </p:nvGraphicFramePr>
        <p:xfrm>
          <a:off x="762898" y="3273938"/>
          <a:ext cx="3000000" cy="3000000"/>
        </p:xfrm>
        <a:graphic>
          <a:graphicData uri="http://schemas.openxmlformats.org/drawingml/2006/table">
            <a:tbl>
              <a:tblPr>
                <a:noFill/>
                <a:tableStyleId>{82537953-E571-40B7-9AE1-2E156E07D183}</a:tableStyleId>
              </a:tblPr>
              <a:tblGrid>
                <a:gridCol w="1607625"/>
                <a:gridCol w="615625"/>
                <a:gridCol w="657550"/>
                <a:gridCol w="643200"/>
                <a:gridCol w="502275"/>
                <a:gridCol w="501250"/>
                <a:gridCol w="491275"/>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7232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791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830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105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111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102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113</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100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5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691" name="Google Shape;691;p52"/>
          <p:cNvSpPr/>
          <p:nvPr/>
        </p:nvSpPr>
        <p:spPr>
          <a:xfrm>
            <a:off x="6547469" y="967526"/>
            <a:ext cx="5079719" cy="311003"/>
          </a:xfrm>
          <a:prstGeom prst="roundRect">
            <a:avLst>
              <a:gd name="adj" fmla="val 16667"/>
            </a:avLst>
          </a:prstGeom>
          <a:solidFill>
            <a:srgbClr val="FFC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692" name="Google Shape;692;p52"/>
          <p:cNvSpPr/>
          <p:nvPr/>
        </p:nvSpPr>
        <p:spPr>
          <a:xfrm>
            <a:off x="6509043" y="2223209"/>
            <a:ext cx="5079718" cy="303329"/>
          </a:xfrm>
          <a:prstGeom prst="roundRect">
            <a:avLst>
              <a:gd name="adj" fmla="val 16667"/>
            </a:avLst>
          </a:prstGeom>
          <a:solidFill>
            <a:schemeClr val="accent6"/>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693" name="Google Shape;693;p52"/>
          <p:cNvSpPr/>
          <p:nvPr/>
        </p:nvSpPr>
        <p:spPr>
          <a:xfrm>
            <a:off x="672746" y="2761452"/>
            <a:ext cx="5018851" cy="298647"/>
          </a:xfrm>
          <a:prstGeom prst="roundRect">
            <a:avLst>
              <a:gd name="adj" fmla="val 16667"/>
            </a:avLst>
          </a:prstGeom>
          <a:solidFill>
            <a:srgbClr val="7030A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200" b="0" i="0" u="none" strike="noStrike" cap="none">
              <a:solidFill>
                <a:schemeClr val="dk1"/>
              </a:solidFill>
              <a:latin typeface="Calibri"/>
              <a:ea typeface="Calibri"/>
              <a:cs typeface="Calibri"/>
              <a:sym typeface="Calibri"/>
            </a:endParaRPr>
          </a:p>
        </p:txBody>
      </p:sp>
      <p:sp>
        <p:nvSpPr>
          <p:cNvPr id="694" name="Google Shape;694;p52"/>
          <p:cNvSpPr/>
          <p:nvPr/>
        </p:nvSpPr>
        <p:spPr>
          <a:xfrm>
            <a:off x="462307" y="808028"/>
            <a:ext cx="5602310" cy="1386531"/>
          </a:xfrm>
          <a:prstGeom prst="roundRect">
            <a:avLst>
              <a:gd name="adj" fmla="val 16667"/>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695" name="Google Shape;695;p52"/>
          <p:cNvSpPr/>
          <p:nvPr/>
        </p:nvSpPr>
        <p:spPr>
          <a:xfrm>
            <a:off x="571456" y="888195"/>
            <a:ext cx="5018851" cy="378695"/>
          </a:xfrm>
          <a:prstGeom prst="roundRect">
            <a:avLst>
              <a:gd name="adj" fmla="val 16667"/>
            </a:avLst>
          </a:prstGeom>
          <a:solidFill>
            <a:schemeClr val="accen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200" b="0" i="0" u="none" strike="noStrike" cap="none">
              <a:solidFill>
                <a:schemeClr val="dk1"/>
              </a:solidFill>
              <a:latin typeface="Calibri"/>
              <a:ea typeface="Calibri"/>
              <a:cs typeface="Calibri"/>
              <a:sym typeface="Calibri"/>
            </a:endParaRPr>
          </a:p>
        </p:txBody>
      </p:sp>
      <p:sp>
        <p:nvSpPr>
          <p:cNvPr id="696" name="Google Shape;696;p52"/>
          <p:cNvSpPr/>
          <p:nvPr/>
        </p:nvSpPr>
        <p:spPr>
          <a:xfrm>
            <a:off x="322076" y="96197"/>
            <a:ext cx="11679552" cy="348844"/>
          </a:xfrm>
          <a:prstGeom prst="roundRect">
            <a:avLst>
              <a:gd name="adj" fmla="val 16667"/>
            </a:avLst>
          </a:prstGeom>
          <a:solidFill>
            <a:srgbClr val="F7CAAC"/>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 27 Route des Fours à Chaux (Gond-Pontouvre)</a:t>
            </a:r>
            <a:endParaRPr sz="1800" b="0" i="0" u="none" strike="noStrike" cap="none">
              <a:solidFill>
                <a:schemeClr val="dk1"/>
              </a:solidFill>
              <a:latin typeface="Calibri"/>
              <a:ea typeface="Calibri"/>
              <a:cs typeface="Calibri"/>
              <a:sym typeface="Calibri"/>
            </a:endParaRPr>
          </a:p>
        </p:txBody>
      </p:sp>
      <p:sp>
        <p:nvSpPr>
          <p:cNvPr id="697" name="Google Shape;697;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40</a:t>
            </a:fld>
            <a:endParaRPr>
              <a:latin typeface="Calibri"/>
              <a:ea typeface="Calibri"/>
              <a:cs typeface="Calibri"/>
              <a:sym typeface="Calibri"/>
            </a:endParaRPr>
          </a:p>
        </p:txBody>
      </p:sp>
      <p:sp>
        <p:nvSpPr>
          <p:cNvPr id="698" name="Google Shape;698;p52"/>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699" name="Google Shape;699;p52"/>
          <p:cNvPicPr preferRelativeResize="0"/>
          <p:nvPr/>
        </p:nvPicPr>
        <p:blipFill rotWithShape="1">
          <a:blip r:embed="rId3">
            <a:alphaModFix/>
          </a:blip>
          <a:srcRect/>
          <a:stretch/>
        </p:blipFill>
        <p:spPr>
          <a:xfrm>
            <a:off x="1068978" y="1385982"/>
            <a:ext cx="498566" cy="568108"/>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sp>
        <p:nvSpPr>
          <p:cNvPr id="704" name="Google Shape;704;p53"/>
          <p:cNvSpPr txBox="1"/>
          <p:nvPr/>
        </p:nvSpPr>
        <p:spPr>
          <a:xfrm>
            <a:off x="705576" y="529727"/>
            <a:ext cx="10515600" cy="2852737"/>
          </a:xfrm>
          <a:prstGeom prst="rect">
            <a:avLst/>
          </a:prstGeom>
          <a:noFill/>
          <a:ln>
            <a:noFill/>
          </a:ln>
        </p:spPr>
        <p:txBody>
          <a:bodyPr spcFirstLastPara="1" wrap="square" lIns="91425" tIns="45700" rIns="91425" bIns="45700" anchor="b" anchorCtr="0">
            <a:normAutofit/>
          </a:bodyPr>
          <a:lstStyle/>
          <a:p>
            <a:pPr marL="0" marR="0" lvl="0" indent="0" algn="ctr" rtl="0">
              <a:lnSpc>
                <a:spcPct val="90000"/>
              </a:lnSpc>
              <a:spcBef>
                <a:spcPts val="0"/>
              </a:spcBef>
              <a:spcAft>
                <a:spcPts val="0"/>
              </a:spcAft>
              <a:buClr>
                <a:schemeClr val="dk1"/>
              </a:buClr>
              <a:buSzPts val="6000"/>
              <a:buFont typeface="Calibri"/>
              <a:buNone/>
            </a:pPr>
            <a:r>
              <a:rPr lang="fr-FR" sz="3200" b="0" i="0" u="none" strike="noStrike" cap="none">
                <a:solidFill>
                  <a:schemeClr val="dk1"/>
                </a:solidFill>
                <a:latin typeface="Calibri"/>
                <a:ea typeface="Calibri"/>
                <a:cs typeface="Calibri"/>
                <a:sym typeface="Calibri"/>
              </a:rPr>
              <a:t>Voiries sur la commune de l’Isle d’Espagnac</a:t>
            </a:r>
            <a:endParaRPr sz="3200" b="0" i="0" u="none" strike="noStrike" cap="none">
              <a:solidFill>
                <a:schemeClr val="dk1"/>
              </a:solidFill>
              <a:latin typeface="Calibri"/>
              <a:ea typeface="Calibri"/>
              <a:cs typeface="Calibri"/>
              <a:sym typeface="Calibri"/>
            </a:endParaRPr>
          </a:p>
        </p:txBody>
      </p:sp>
      <p:sp>
        <p:nvSpPr>
          <p:cNvPr id="705" name="Google Shape;705;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p>
        </p:txBody>
      </p:sp>
      <p:sp>
        <p:nvSpPr>
          <p:cNvPr id="706" name="Google Shape;706;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41</a:t>
            </a:fld>
            <a:endParaRPr/>
          </a:p>
        </p:txBody>
      </p:sp>
      <p:sp>
        <p:nvSpPr>
          <p:cNvPr id="707" name="Google Shape;707;p53"/>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54"/>
          <p:cNvSpPr/>
          <p:nvPr/>
        </p:nvSpPr>
        <p:spPr>
          <a:xfrm>
            <a:off x="6319153" y="689507"/>
            <a:ext cx="5618162" cy="2026397"/>
          </a:xfrm>
          <a:prstGeom prst="roundRect">
            <a:avLst>
              <a:gd name="adj" fmla="val 16667"/>
            </a:avLst>
          </a:prstGeom>
          <a:solidFill>
            <a:schemeClr val="lt1"/>
          </a:solidFill>
          <a:ln w="9525" cap="flat" cmpd="sng">
            <a:solidFill>
              <a:srgbClr val="FFBE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1"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Installation d’un plateau surélévateur devant l’école Chaumontet avec installation d’une zone 30. (2015)</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Aménagement de mobilité douce dans les rues environnantes environnants pour faciliter les déplacements vélo vers les commerces et modification du plan de circulation (2017)</a:t>
            </a:r>
            <a:endParaRPr sz="1200" b="0" i="0" u="none" strike="noStrike" cap="none">
              <a:solidFill>
                <a:schemeClr val="dk1"/>
              </a:solidFill>
              <a:latin typeface="Calibri"/>
              <a:ea typeface="Calibri"/>
              <a:cs typeface="Calibri"/>
              <a:sym typeface="Calibri"/>
            </a:endParaRPr>
          </a:p>
        </p:txBody>
      </p:sp>
      <p:sp>
        <p:nvSpPr>
          <p:cNvPr id="713" name="Google Shape;713;p54"/>
          <p:cNvSpPr/>
          <p:nvPr/>
        </p:nvSpPr>
        <p:spPr>
          <a:xfrm>
            <a:off x="6334533" y="3379899"/>
            <a:ext cx="5618163" cy="2976451"/>
          </a:xfrm>
          <a:prstGeom prst="roundRect">
            <a:avLst>
              <a:gd name="adj" fmla="val 16667"/>
            </a:avLst>
          </a:prstGeom>
          <a:solidFill>
            <a:schemeClr val="lt1"/>
          </a:solidFill>
          <a:ln w="9525" cap="flat" cmpd="sng">
            <a:solidFill>
              <a:srgbClr val="6CAB42"/>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None/>
            </a:pPr>
            <a:r>
              <a:rPr lang="fr-FR" sz="1200" b="0" i="0" u="none" strike="noStrike" cap="none">
                <a:solidFill>
                  <a:schemeClr val="dk1"/>
                </a:solidFill>
                <a:latin typeface="Calibri"/>
                <a:ea typeface="Calibri"/>
                <a:cs typeface="Calibri"/>
                <a:sym typeface="Calibri"/>
              </a:rPr>
              <a:t>- Suppression de feux de carrefour pour l’aménagement d’un rond point au croisement de l’Avenue République / bd des Ecasseaux (fluidification trafic) (2019)</a:t>
            </a:r>
            <a:endParaRPr/>
          </a:p>
          <a:p>
            <a:pPr marL="0" marR="0" lvl="0" indent="0" algn="just"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Déplacement école Chaumontet en second rideau de de l’avenue de la République (derrière la Mairie) favorisant la diminution des nuisances sonores pour cet établissement sensible. Ecole dite « Bâtiment à Energie Positive » avec isolation renforcée en matériaux biosourcés qui complète la prévention du bruit. </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a:solidFill>
                  <a:schemeClr val="dk1"/>
                </a:solidFill>
                <a:latin typeface="Calibri"/>
                <a:ea typeface="Calibri"/>
                <a:cs typeface="Calibri"/>
                <a:sym typeface="Calibri"/>
              </a:rPr>
              <a:t>- </a:t>
            </a:r>
            <a:r>
              <a:rPr lang="fr-FR" sz="1200" b="0" i="0" u="none" strike="noStrike" cap="none">
                <a:solidFill>
                  <a:schemeClr val="dk1"/>
                </a:solidFill>
                <a:latin typeface="Calibri"/>
                <a:ea typeface="Calibri"/>
                <a:cs typeface="Calibri"/>
                <a:sym typeface="Calibri"/>
              </a:rPr>
              <a:t>Prévention : Mise en place de radar mobile avec la police municipale (outil mutualisé  avec La Couronne, Saint Michel, Gond-Pontouvre)</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Installation  par GrandAngoulême d’un parking relais P+R Carat  et P+R ZI III pour faciliter le report modal vers le bus et éviter la traversée vers le centre ville d’Angoulême par l’avenue République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714" name="Google Shape;714;p54"/>
          <p:cNvSpPr/>
          <p:nvPr/>
        </p:nvSpPr>
        <p:spPr>
          <a:xfrm>
            <a:off x="360363" y="2216150"/>
            <a:ext cx="5602287" cy="3984354"/>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l’Avenue de la République à L’Isle d’Espagnac,  il est estimé qu’une personne est impactée par des dépassements de la norme réglementaire en matière de bruit sur 24 h.  Il n’y a pas eu de  dépassements la nuit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pas d’établissements sensibles sur ce périmètre </a:t>
            </a:r>
            <a:endParaRPr sz="1400" b="0" i="0" u="none" strike="noStrike" cap="none">
              <a:solidFill>
                <a:srgbClr val="000000"/>
              </a:solidFill>
              <a:latin typeface="Arial"/>
              <a:ea typeface="Arial"/>
              <a:cs typeface="Arial"/>
              <a:sym typeface="Arial"/>
            </a:endParaRPr>
          </a:p>
        </p:txBody>
      </p:sp>
      <p:graphicFrame>
        <p:nvGraphicFramePr>
          <p:cNvPr id="715" name="Google Shape;715;p54"/>
          <p:cNvGraphicFramePr/>
          <p:nvPr/>
        </p:nvGraphicFramePr>
        <p:xfrm>
          <a:off x="571500" y="3101975"/>
          <a:ext cx="3000000" cy="3000000"/>
        </p:xfrm>
        <a:graphic>
          <a:graphicData uri="http://schemas.openxmlformats.org/drawingml/2006/table">
            <a:tbl>
              <a:tblPr>
                <a:noFill/>
                <a:tableStyleId>{82537953-E571-40B7-9AE1-2E156E07D183}</a:tableStyleId>
              </a:tblPr>
              <a:tblGrid>
                <a:gridCol w="1607400"/>
                <a:gridCol w="615525"/>
                <a:gridCol w="657450"/>
                <a:gridCol w="643100"/>
                <a:gridCol w="502200"/>
                <a:gridCol w="501175"/>
                <a:gridCol w="491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72325">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791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8305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64465"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66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235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328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1</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234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312</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716" name="Google Shape;716;p54"/>
          <p:cNvSpPr/>
          <p:nvPr/>
        </p:nvSpPr>
        <p:spPr>
          <a:xfrm>
            <a:off x="6508750" y="746125"/>
            <a:ext cx="5080000" cy="311150"/>
          </a:xfrm>
          <a:prstGeom prst="roundRect">
            <a:avLst>
              <a:gd name="adj" fmla="val 16667"/>
            </a:avLst>
          </a:prstGeom>
          <a:solidFill>
            <a:srgbClr val="FFC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717" name="Google Shape;717;p54"/>
          <p:cNvSpPr/>
          <p:nvPr/>
        </p:nvSpPr>
        <p:spPr>
          <a:xfrm>
            <a:off x="6514437" y="3076686"/>
            <a:ext cx="5080000" cy="303213"/>
          </a:xfrm>
          <a:prstGeom prst="roundRect">
            <a:avLst>
              <a:gd name="adj" fmla="val 16667"/>
            </a:avLst>
          </a:prstGeom>
          <a:solidFill>
            <a:schemeClr val="accent6"/>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718" name="Google Shape;718;p54"/>
          <p:cNvSpPr/>
          <p:nvPr/>
        </p:nvSpPr>
        <p:spPr>
          <a:xfrm>
            <a:off x="571500" y="2595563"/>
            <a:ext cx="5018088" cy="298450"/>
          </a:xfrm>
          <a:prstGeom prst="roundRect">
            <a:avLst>
              <a:gd name="adj" fmla="val 16667"/>
            </a:avLst>
          </a:prstGeom>
          <a:solidFill>
            <a:srgbClr val="7030A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400" b="0" i="0" u="none" strike="noStrike" cap="none">
              <a:solidFill>
                <a:srgbClr val="000000"/>
              </a:solidFill>
              <a:latin typeface="Arial"/>
              <a:ea typeface="Arial"/>
              <a:cs typeface="Arial"/>
              <a:sym typeface="Arial"/>
            </a:endParaRPr>
          </a:p>
        </p:txBody>
      </p:sp>
      <p:sp>
        <p:nvSpPr>
          <p:cNvPr id="719" name="Google Shape;719;p54"/>
          <p:cNvSpPr/>
          <p:nvPr/>
        </p:nvSpPr>
        <p:spPr>
          <a:xfrm>
            <a:off x="369888" y="815974"/>
            <a:ext cx="5602287" cy="1230539"/>
          </a:xfrm>
          <a:prstGeom prst="roundRect">
            <a:avLst>
              <a:gd name="adj" fmla="val 16667"/>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720" name="Google Shape;720;p54"/>
          <p:cNvSpPr/>
          <p:nvPr/>
        </p:nvSpPr>
        <p:spPr>
          <a:xfrm>
            <a:off x="571500" y="887413"/>
            <a:ext cx="5018088" cy="379412"/>
          </a:xfrm>
          <a:prstGeom prst="roundRect">
            <a:avLst>
              <a:gd name="adj" fmla="val 16667"/>
            </a:avLst>
          </a:prstGeom>
          <a:solidFill>
            <a:schemeClr val="accen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400" b="0" i="0" u="none" strike="noStrike" cap="none">
              <a:solidFill>
                <a:srgbClr val="000000"/>
              </a:solidFill>
              <a:latin typeface="Arial"/>
              <a:ea typeface="Arial"/>
              <a:cs typeface="Arial"/>
              <a:sym typeface="Arial"/>
            </a:endParaRPr>
          </a:p>
        </p:txBody>
      </p:sp>
      <p:sp>
        <p:nvSpPr>
          <p:cNvPr id="721" name="Google Shape;721;p54"/>
          <p:cNvSpPr/>
          <p:nvPr/>
        </p:nvSpPr>
        <p:spPr>
          <a:xfrm>
            <a:off x="322263" y="96838"/>
            <a:ext cx="11679237" cy="347662"/>
          </a:xfrm>
          <a:prstGeom prst="roundRect">
            <a:avLst>
              <a:gd name="adj" fmla="val 16667"/>
            </a:avLst>
          </a:prstGeom>
          <a:solidFill>
            <a:srgbClr val="F7CAAC"/>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 26 Avenue de La République (L’Isle d’Espagnac)</a:t>
            </a:r>
            <a:endParaRPr sz="1400" b="0" i="0" u="none" strike="noStrike" cap="none">
              <a:solidFill>
                <a:srgbClr val="000000"/>
              </a:solidFill>
              <a:latin typeface="Arial"/>
              <a:ea typeface="Arial"/>
              <a:cs typeface="Arial"/>
              <a:sym typeface="Arial"/>
            </a:endParaRPr>
          </a:p>
        </p:txBody>
      </p:sp>
      <p:sp>
        <p:nvSpPr>
          <p:cNvPr id="722" name="Google Shape;722;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42</a:t>
            </a:fld>
            <a:endParaRPr>
              <a:latin typeface="Calibri"/>
              <a:ea typeface="Calibri"/>
              <a:cs typeface="Calibri"/>
              <a:sym typeface="Calibri"/>
            </a:endParaRPr>
          </a:p>
        </p:txBody>
      </p:sp>
      <p:sp>
        <p:nvSpPr>
          <p:cNvPr id="723" name="Google Shape;723;p54"/>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724" name="Google Shape;724;p54"/>
          <p:cNvPicPr preferRelativeResize="0"/>
          <p:nvPr/>
        </p:nvPicPr>
        <p:blipFill rotWithShape="1">
          <a:blip r:embed="rId3">
            <a:alphaModFix/>
          </a:blip>
          <a:srcRect/>
          <a:stretch/>
        </p:blipFill>
        <p:spPr>
          <a:xfrm>
            <a:off x="716316" y="1364006"/>
            <a:ext cx="1207734" cy="585110"/>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728"/>
        <p:cNvGrpSpPr/>
        <p:nvPr/>
      </p:nvGrpSpPr>
      <p:grpSpPr>
        <a:xfrm>
          <a:off x="0" y="0"/>
          <a:ext cx="0" cy="0"/>
          <a:chOff x="0" y="0"/>
          <a:chExt cx="0" cy="0"/>
        </a:xfrm>
      </p:grpSpPr>
      <p:sp>
        <p:nvSpPr>
          <p:cNvPr id="729" name="Google Shape;729;p55"/>
          <p:cNvSpPr/>
          <p:nvPr/>
        </p:nvSpPr>
        <p:spPr>
          <a:xfrm>
            <a:off x="6383338" y="717550"/>
            <a:ext cx="5618162" cy="2371725"/>
          </a:xfrm>
          <a:prstGeom prst="roundRect">
            <a:avLst>
              <a:gd name="adj" fmla="val 16667"/>
            </a:avLst>
          </a:prstGeom>
          <a:solidFill>
            <a:schemeClr val="lt1"/>
          </a:solidFill>
          <a:ln w="9525" cap="flat" cmpd="sng">
            <a:solidFill>
              <a:srgbClr val="FFBE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730" name="Google Shape;730;p55"/>
          <p:cNvSpPr/>
          <p:nvPr/>
        </p:nvSpPr>
        <p:spPr>
          <a:xfrm>
            <a:off x="6383338" y="3835399"/>
            <a:ext cx="5618162" cy="2354061"/>
          </a:xfrm>
          <a:prstGeom prst="roundRect">
            <a:avLst>
              <a:gd name="adj" fmla="val 16667"/>
            </a:avLst>
          </a:prstGeom>
          <a:solidFill>
            <a:schemeClr val="lt1"/>
          </a:solidFill>
          <a:ln w="9525" cap="flat" cmpd="sng">
            <a:solidFill>
              <a:srgbClr val="6CAB42"/>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Avenue Traversée par le BHNS depuis 02/09/2019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Passage de bus hybrides fonctionnant à l’électricité pour des vitesses inférieures à 10 km/h (en particulier lors de la phase arrêt démarrage au stations du BHNS)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Mise en place d’un parking relais dans le secteur Brébonzac pour faciliter le report modal de la voiture vers le bus pour les déplacements  vers le centre ville d’Angoulême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Aménagement d’un giratoire au niveau de Gamm Vert pour fluidifier le trafic</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731" name="Google Shape;731;p55"/>
          <p:cNvSpPr/>
          <p:nvPr/>
        </p:nvSpPr>
        <p:spPr>
          <a:xfrm>
            <a:off x="360363" y="2420992"/>
            <a:ext cx="5602287" cy="3768468"/>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l’Avenue du Maréchal Juin sur Angoulême et L’Isle d’Espagnac,  il est estimé qu’aucune personne n’est impactée par des dépassements de la norme réglementaire en matière de bruit sur 24 h.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n’y a  par ailleurs pas d’établissements sensibles sur ce périmètre </a:t>
            </a:r>
            <a:endParaRPr sz="1400" b="0" i="0" u="none" strike="noStrike" cap="none">
              <a:solidFill>
                <a:srgbClr val="000000"/>
              </a:solidFill>
              <a:latin typeface="Arial"/>
              <a:ea typeface="Arial"/>
              <a:cs typeface="Arial"/>
              <a:sym typeface="Arial"/>
            </a:endParaRPr>
          </a:p>
        </p:txBody>
      </p:sp>
      <p:graphicFrame>
        <p:nvGraphicFramePr>
          <p:cNvPr id="732" name="Google Shape;732;p55"/>
          <p:cNvGraphicFramePr/>
          <p:nvPr/>
        </p:nvGraphicFramePr>
        <p:xfrm>
          <a:off x="571500" y="3101975"/>
          <a:ext cx="3000000" cy="3000000"/>
        </p:xfrm>
        <a:graphic>
          <a:graphicData uri="http://schemas.openxmlformats.org/drawingml/2006/table">
            <a:tbl>
              <a:tblPr>
                <a:noFill/>
                <a:tableStyleId>{82537953-E571-40B7-9AE1-2E156E07D183}</a:tableStyleId>
              </a:tblPr>
              <a:tblGrid>
                <a:gridCol w="1607400"/>
                <a:gridCol w="615525"/>
                <a:gridCol w="657450"/>
                <a:gridCol w="623725"/>
                <a:gridCol w="521575"/>
                <a:gridCol w="501175"/>
                <a:gridCol w="491200"/>
              </a:tblGrid>
              <a:tr h="236575">
                <a:tc>
                  <a:txBody>
                    <a:bodyPr/>
                    <a:lstStyle/>
                    <a:p>
                      <a:pPr marL="844550" marR="0" lvl="0" indent="0" algn="ctr" rtl="0">
                        <a:lnSpc>
                          <a:spcPct val="110000"/>
                        </a:lnSpc>
                        <a:spcBef>
                          <a:spcPts val="0"/>
                        </a:spcBef>
                        <a:spcAft>
                          <a:spcPts val="0"/>
                        </a:spcAft>
                        <a:buClr>
                          <a:srgbClr val="000000"/>
                        </a:buClr>
                        <a:buSzPts val="1200"/>
                        <a:buFont typeface="Arial"/>
                        <a:buNone/>
                      </a:pP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Population impactée</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60950">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5240" marR="0" lvl="0" indent="-1524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[55-60[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[60-65[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[65-70[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7916"/>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[70-75[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&gt;=75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0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&gt;=68</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83050">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Lden (indicateur 24h)</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17653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96</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145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55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[50-55[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[55-60[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[60-65[</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14166"/>
                        </a:lnSpc>
                        <a:spcBef>
                          <a:spcPts val="0"/>
                        </a:spcBef>
                        <a:spcAft>
                          <a:spcPts val="0"/>
                        </a:spcAft>
                        <a:buClr>
                          <a:srgbClr val="000000"/>
                        </a:buClr>
                        <a:buSzPts val="1200"/>
                        <a:buFont typeface="Arial"/>
                        <a:buNone/>
                      </a:pPr>
                      <a:r>
                        <a:rPr lang="fr-FR" sz="1200" b="0" u="none" strike="noStrike" cap="none">
                          <a:latin typeface="Calibri"/>
                          <a:ea typeface="Calibri"/>
                          <a:cs typeface="Calibri"/>
                          <a:sym typeface="Calibri"/>
                        </a:rPr>
                        <a:t>[65-70[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&gt;=70</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u="none" strike="noStrike" cap="none">
                          <a:latin typeface="Calibri"/>
                          <a:ea typeface="Calibri"/>
                          <a:cs typeface="Calibri"/>
                          <a:sym typeface="Calibri"/>
                        </a:rPr>
                        <a:t>&gt;=62</a:t>
                      </a:r>
                      <a:endParaRPr sz="1200" b="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34275">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Ln (indicateur nuit)</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200"/>
                        <a:buFont typeface="Arial"/>
                        <a:buNone/>
                      </a:pPr>
                      <a:r>
                        <a:rPr lang="fr-FR" sz="1200" u="none" strike="noStrike" cap="none">
                          <a:latin typeface="Calibri"/>
                          <a:ea typeface="Calibri"/>
                          <a:cs typeface="Calibri"/>
                          <a:sym typeface="Calibri"/>
                        </a:rPr>
                        <a:t>134</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55</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u="none" strike="noStrike" cap="none">
                          <a:latin typeface="Calibri"/>
                          <a:ea typeface="Calibri"/>
                          <a:cs typeface="Calibri"/>
                          <a:sym typeface="Calibri"/>
                        </a:rPr>
                        <a:t>0</a:t>
                      </a:r>
                      <a:endParaRPr sz="12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733" name="Google Shape;733;p55"/>
          <p:cNvSpPr/>
          <p:nvPr/>
        </p:nvSpPr>
        <p:spPr>
          <a:xfrm>
            <a:off x="6508750" y="746125"/>
            <a:ext cx="5080000" cy="311150"/>
          </a:xfrm>
          <a:prstGeom prst="roundRect">
            <a:avLst>
              <a:gd name="adj" fmla="val 16667"/>
            </a:avLst>
          </a:prstGeom>
          <a:solidFill>
            <a:srgbClr val="FFC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734" name="Google Shape;734;p55"/>
          <p:cNvSpPr/>
          <p:nvPr/>
        </p:nvSpPr>
        <p:spPr>
          <a:xfrm>
            <a:off x="6508750" y="3362325"/>
            <a:ext cx="5080000" cy="303213"/>
          </a:xfrm>
          <a:prstGeom prst="roundRect">
            <a:avLst>
              <a:gd name="adj" fmla="val 16667"/>
            </a:avLst>
          </a:prstGeom>
          <a:solidFill>
            <a:schemeClr val="accent6"/>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400" b="0" i="0" u="none" strike="noStrike" cap="none">
              <a:solidFill>
                <a:srgbClr val="000000"/>
              </a:solidFill>
              <a:latin typeface="Arial"/>
              <a:ea typeface="Arial"/>
              <a:cs typeface="Arial"/>
              <a:sym typeface="Arial"/>
            </a:endParaRPr>
          </a:p>
        </p:txBody>
      </p:sp>
      <p:sp>
        <p:nvSpPr>
          <p:cNvPr id="735" name="Google Shape;735;p55"/>
          <p:cNvSpPr/>
          <p:nvPr/>
        </p:nvSpPr>
        <p:spPr>
          <a:xfrm>
            <a:off x="571500" y="2595563"/>
            <a:ext cx="5018088" cy="298450"/>
          </a:xfrm>
          <a:prstGeom prst="roundRect">
            <a:avLst>
              <a:gd name="adj" fmla="val 16667"/>
            </a:avLst>
          </a:prstGeom>
          <a:solidFill>
            <a:srgbClr val="7030A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400" b="0" i="0" u="none" strike="noStrike" cap="none">
              <a:solidFill>
                <a:srgbClr val="000000"/>
              </a:solidFill>
              <a:latin typeface="Arial"/>
              <a:ea typeface="Arial"/>
              <a:cs typeface="Arial"/>
              <a:sym typeface="Arial"/>
            </a:endParaRPr>
          </a:p>
        </p:txBody>
      </p:sp>
      <p:sp>
        <p:nvSpPr>
          <p:cNvPr id="736" name="Google Shape;736;p55"/>
          <p:cNvSpPr/>
          <p:nvPr/>
        </p:nvSpPr>
        <p:spPr>
          <a:xfrm>
            <a:off x="369888" y="815975"/>
            <a:ext cx="5602287" cy="1430836"/>
          </a:xfrm>
          <a:prstGeom prst="roundRect">
            <a:avLst>
              <a:gd name="adj" fmla="val 16667"/>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737" name="Google Shape;737;p55"/>
          <p:cNvSpPr/>
          <p:nvPr/>
        </p:nvSpPr>
        <p:spPr>
          <a:xfrm>
            <a:off x="571500" y="887413"/>
            <a:ext cx="5018088" cy="379412"/>
          </a:xfrm>
          <a:prstGeom prst="roundRect">
            <a:avLst>
              <a:gd name="adj" fmla="val 16667"/>
            </a:avLst>
          </a:prstGeom>
          <a:solidFill>
            <a:schemeClr val="accen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400" b="0" i="0" u="none" strike="noStrike" cap="none">
              <a:solidFill>
                <a:srgbClr val="000000"/>
              </a:solidFill>
              <a:latin typeface="Arial"/>
              <a:ea typeface="Arial"/>
              <a:cs typeface="Arial"/>
              <a:sym typeface="Arial"/>
            </a:endParaRPr>
          </a:p>
        </p:txBody>
      </p:sp>
      <p:sp>
        <p:nvSpPr>
          <p:cNvPr id="738" name="Google Shape;738;p55"/>
          <p:cNvSpPr/>
          <p:nvPr/>
        </p:nvSpPr>
        <p:spPr>
          <a:xfrm>
            <a:off x="322263" y="96838"/>
            <a:ext cx="11679237" cy="347662"/>
          </a:xfrm>
          <a:prstGeom prst="roundRect">
            <a:avLst>
              <a:gd name="adj" fmla="val 16667"/>
            </a:avLst>
          </a:prstGeom>
          <a:solidFill>
            <a:srgbClr val="F7CAAC"/>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25 : Avenue du Maréchal Juin (L’Isle d’Espagnac, Angoulême)</a:t>
            </a:r>
            <a:endParaRPr sz="1800" b="0" i="0" u="none" strike="noStrike" cap="none">
              <a:solidFill>
                <a:schemeClr val="dk1"/>
              </a:solidFill>
              <a:latin typeface="Calibri"/>
              <a:ea typeface="Calibri"/>
              <a:cs typeface="Calibri"/>
              <a:sym typeface="Calibri"/>
            </a:endParaRPr>
          </a:p>
        </p:txBody>
      </p:sp>
      <p:sp>
        <p:nvSpPr>
          <p:cNvPr id="739" name="Google Shape;739;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just" rtl="0">
              <a:lnSpc>
                <a:spcPct val="100000"/>
              </a:lnSpc>
              <a:spcBef>
                <a:spcPts val="0"/>
              </a:spcBef>
              <a:spcAft>
                <a:spcPts val="0"/>
              </a:spcAft>
              <a:buSzPts val="1400"/>
              <a:buNone/>
            </a:pPr>
            <a:endParaRPr>
              <a:latin typeface="Calibri"/>
              <a:ea typeface="Calibri"/>
              <a:cs typeface="Calibri"/>
              <a:sym typeface="Calibri"/>
            </a:endParaRPr>
          </a:p>
        </p:txBody>
      </p:sp>
      <p:sp>
        <p:nvSpPr>
          <p:cNvPr id="740" name="Google Shape;740;p55"/>
          <p:cNvSpPr txBox="1">
            <a:spLocks noGrp="1"/>
          </p:cNvSpPr>
          <p:nvPr>
            <p:ph type="sldNum" idx="12"/>
          </p:nvPr>
        </p:nvSpPr>
        <p:spPr>
          <a:xfrm>
            <a:off x="9076668"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43</a:t>
            </a:fld>
            <a:endParaRPr>
              <a:latin typeface="Calibri"/>
              <a:ea typeface="Calibri"/>
              <a:cs typeface="Calibri"/>
              <a:sym typeface="Calibri"/>
            </a:endParaRPr>
          </a:p>
        </p:txBody>
      </p:sp>
      <p:sp>
        <p:nvSpPr>
          <p:cNvPr id="741" name="Google Shape;741;p55"/>
          <p:cNvSpPr txBox="1"/>
          <p:nvPr/>
        </p:nvSpPr>
        <p:spPr>
          <a:xfrm>
            <a:off x="3030264" y="6356349"/>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742" name="Google Shape;742;p55"/>
          <p:cNvPicPr preferRelativeResize="0"/>
          <p:nvPr/>
        </p:nvPicPr>
        <p:blipFill rotWithShape="1">
          <a:blip r:embed="rId3">
            <a:alphaModFix/>
          </a:blip>
          <a:srcRect/>
          <a:stretch/>
        </p:blipFill>
        <p:spPr>
          <a:xfrm>
            <a:off x="847712" y="1463379"/>
            <a:ext cx="636501" cy="616542"/>
          </a:xfrm>
          <a:prstGeom prst="rect">
            <a:avLst/>
          </a:prstGeom>
          <a:noFill/>
          <a:ln>
            <a:noFill/>
          </a:ln>
        </p:spPr>
      </p:pic>
      <p:pic>
        <p:nvPicPr>
          <p:cNvPr id="743" name="Google Shape;743;p55"/>
          <p:cNvPicPr preferRelativeResize="0"/>
          <p:nvPr/>
        </p:nvPicPr>
        <p:blipFill rotWithShape="1">
          <a:blip r:embed="rId4">
            <a:alphaModFix/>
          </a:blip>
          <a:srcRect/>
          <a:stretch/>
        </p:blipFill>
        <p:spPr>
          <a:xfrm>
            <a:off x="2161096" y="1484313"/>
            <a:ext cx="1287691" cy="623847"/>
          </a:xfrm>
          <a:prstGeom prst="rect">
            <a:avLst/>
          </a:prstGeom>
          <a:noFill/>
          <a:ln>
            <a:noFill/>
          </a:ln>
        </p:spPr>
      </p:pic>
      <p:pic>
        <p:nvPicPr>
          <p:cNvPr id="744" name="Google Shape;744;p55"/>
          <p:cNvPicPr preferRelativeResize="0"/>
          <p:nvPr/>
        </p:nvPicPr>
        <p:blipFill rotWithShape="1">
          <a:blip r:embed="rId5">
            <a:alphaModFix/>
          </a:blip>
          <a:srcRect/>
          <a:stretch/>
        </p:blipFill>
        <p:spPr>
          <a:xfrm>
            <a:off x="3794652" y="1439929"/>
            <a:ext cx="1677310" cy="595852"/>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748"/>
        <p:cNvGrpSpPr/>
        <p:nvPr/>
      </p:nvGrpSpPr>
      <p:grpSpPr>
        <a:xfrm>
          <a:off x="0" y="0"/>
          <a:ext cx="0" cy="0"/>
          <a:chOff x="0" y="0"/>
          <a:chExt cx="0" cy="0"/>
        </a:xfrm>
      </p:grpSpPr>
      <p:sp>
        <p:nvSpPr>
          <p:cNvPr id="749" name="Google Shape;749;p56"/>
          <p:cNvSpPr txBox="1"/>
          <p:nvPr/>
        </p:nvSpPr>
        <p:spPr>
          <a:xfrm>
            <a:off x="984250" y="1060950"/>
            <a:ext cx="10515600" cy="2852737"/>
          </a:xfrm>
          <a:prstGeom prst="rect">
            <a:avLst/>
          </a:prstGeom>
          <a:noFill/>
          <a:ln>
            <a:noFill/>
          </a:ln>
        </p:spPr>
        <p:txBody>
          <a:bodyPr spcFirstLastPara="1" wrap="square" lIns="91425" tIns="45700" rIns="91425" bIns="45700" anchor="b" anchorCtr="0">
            <a:normAutofit/>
          </a:bodyPr>
          <a:lstStyle/>
          <a:p>
            <a:pPr marL="0" marR="0" lvl="0" indent="0" algn="ctr" rtl="0">
              <a:lnSpc>
                <a:spcPct val="90000"/>
              </a:lnSpc>
              <a:spcBef>
                <a:spcPts val="0"/>
              </a:spcBef>
              <a:spcAft>
                <a:spcPts val="0"/>
              </a:spcAft>
              <a:buClr>
                <a:schemeClr val="dk1"/>
              </a:buClr>
              <a:buSzPts val="6000"/>
              <a:buFont typeface="Calibri"/>
              <a:buNone/>
            </a:pPr>
            <a:r>
              <a:rPr lang="fr-FR" sz="3200" b="0" i="0" u="none" strike="noStrike" cap="none">
                <a:solidFill>
                  <a:schemeClr val="dk1"/>
                </a:solidFill>
                <a:latin typeface="Calibri"/>
                <a:ea typeface="Calibri"/>
                <a:cs typeface="Calibri"/>
                <a:sym typeface="Calibri"/>
              </a:rPr>
              <a:t>Voirie sur la commune de </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6000"/>
              <a:buFont typeface="Calibri"/>
              <a:buNone/>
            </a:pPr>
            <a:r>
              <a:rPr lang="fr-FR" sz="3200" b="0" i="0" u="none" strike="noStrike" cap="none">
                <a:solidFill>
                  <a:schemeClr val="dk1"/>
                </a:solidFill>
                <a:latin typeface="Calibri"/>
                <a:ea typeface="Calibri"/>
                <a:cs typeface="Calibri"/>
                <a:sym typeface="Calibri"/>
              </a:rPr>
              <a:t>Soyaux</a:t>
            </a:r>
            <a:endParaRPr sz="3200" b="0" i="0" u="none" strike="noStrike" cap="none">
              <a:solidFill>
                <a:schemeClr val="dk1"/>
              </a:solidFill>
              <a:latin typeface="Calibri"/>
              <a:ea typeface="Calibri"/>
              <a:cs typeface="Calibri"/>
              <a:sym typeface="Calibri"/>
            </a:endParaRPr>
          </a:p>
        </p:txBody>
      </p:sp>
      <p:sp>
        <p:nvSpPr>
          <p:cNvPr id="750" name="Google Shape;750;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endParaRPr/>
          </a:p>
        </p:txBody>
      </p:sp>
      <p:sp>
        <p:nvSpPr>
          <p:cNvPr id="751" name="Google Shape;751;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44</a:t>
            </a:fld>
            <a:endParaRPr/>
          </a:p>
        </p:txBody>
      </p:sp>
      <p:sp>
        <p:nvSpPr>
          <p:cNvPr id="752" name="Google Shape;752;p56"/>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756"/>
        <p:cNvGrpSpPr/>
        <p:nvPr/>
      </p:nvGrpSpPr>
      <p:grpSpPr>
        <a:xfrm>
          <a:off x="0" y="0"/>
          <a:ext cx="0" cy="0"/>
          <a:chOff x="0" y="0"/>
          <a:chExt cx="0" cy="0"/>
        </a:xfrm>
      </p:grpSpPr>
      <p:sp>
        <p:nvSpPr>
          <p:cNvPr id="757" name="Google Shape;757;p57"/>
          <p:cNvSpPr/>
          <p:nvPr/>
        </p:nvSpPr>
        <p:spPr>
          <a:xfrm>
            <a:off x="6321425" y="701675"/>
            <a:ext cx="5618163" cy="1523365"/>
          </a:xfrm>
          <a:prstGeom prst="roundRect">
            <a:avLst>
              <a:gd name="adj" fmla="val 16667"/>
            </a:avLst>
          </a:prstGeom>
          <a:solidFill>
            <a:schemeClr val="lt1"/>
          </a:solidFill>
          <a:ln w="9525" cap="flat" cmpd="sng">
            <a:solidFill>
              <a:srgbClr val="FFBE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Pistes cyclables rue Vaucouleurs / rue des Lilas  (parallèles à l’Avenue Général de Gaulle) favorisant le report modal (2016)</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Enlèvement des feux pour meilleure fluidité du trafic (2016)</a:t>
            </a:r>
            <a:endParaRPr sz="1200" b="0" i="0" u="none" strike="noStrike" cap="none">
              <a:solidFill>
                <a:schemeClr val="dk1"/>
              </a:solidFill>
              <a:latin typeface="Calibri"/>
              <a:ea typeface="Calibri"/>
              <a:cs typeface="Calibri"/>
              <a:sym typeface="Calibri"/>
            </a:endParaRPr>
          </a:p>
        </p:txBody>
      </p:sp>
      <p:sp>
        <p:nvSpPr>
          <p:cNvPr id="758" name="Google Shape;758;p57"/>
          <p:cNvSpPr/>
          <p:nvPr/>
        </p:nvSpPr>
        <p:spPr>
          <a:xfrm>
            <a:off x="6350000" y="2429602"/>
            <a:ext cx="5618163" cy="3923574"/>
          </a:xfrm>
          <a:prstGeom prst="roundRect">
            <a:avLst>
              <a:gd name="adj" fmla="val 16667"/>
            </a:avLst>
          </a:prstGeom>
          <a:solidFill>
            <a:schemeClr val="lt1"/>
          </a:solidFill>
          <a:ln w="9525" cap="flat" cmpd="sng">
            <a:solidFill>
              <a:srgbClr val="6CAB42"/>
            </a:solidFill>
            <a:prstDash val="solid"/>
            <a:round/>
            <a:headEnd type="none" w="sm" len="sm"/>
            <a:tailEnd type="none" w="sm" len="sm"/>
          </a:ln>
          <a:effectLst>
            <a:outerShdw blurRad="40000" dist="20000" dir="5400000" rotWithShape="0">
              <a:srgbClr val="000000">
                <a:alpha val="37254"/>
              </a:srgbClr>
            </a:outerShdw>
          </a:effectLst>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1"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r>
              <a:rPr lang="fr-FR" sz="1200" b="0" i="0" u="none" strike="noStrike" cap="none">
                <a:solidFill>
                  <a:schemeClr val="dk1"/>
                </a:solidFill>
                <a:latin typeface="Calibri"/>
                <a:ea typeface="Calibri"/>
                <a:cs typeface="Calibri"/>
                <a:sym typeface="Calibri"/>
              </a:rPr>
              <a:t>- Élargissement préalable au giratoire des Effamiers dans le sens Angoulême Périgueux pour une fluidification du trafic (2018)</a:t>
            </a:r>
            <a:endParaRPr/>
          </a:p>
          <a:p>
            <a:pPr marL="0" marR="0" lvl="1"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Revêtement routier refait à neuf avec plateau surélevé 2018 - Gain attendu : 2 dB(A)</a:t>
            </a:r>
            <a:endParaRPr sz="1400" b="0" i="0" u="none" strike="noStrike" cap="none">
              <a:solidFill>
                <a:srgbClr val="000000"/>
              </a:solidFill>
              <a:latin typeface="Arial"/>
              <a:ea typeface="Arial"/>
              <a:cs typeface="Arial"/>
              <a:sym typeface="Arial"/>
            </a:endParaRPr>
          </a:p>
          <a:p>
            <a:pPr marL="0" marR="0" lvl="1"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  Vitesse limitée à 30 sur la partie  2018 - Gain attendu : 2 dB(A)</a:t>
            </a:r>
            <a:endParaRPr sz="1200" b="0" i="0" u="none" strike="noStrike" cap="none">
              <a:solidFill>
                <a:schemeClr val="dk1"/>
              </a:solidFill>
              <a:latin typeface="Calibri"/>
              <a:ea typeface="Calibri"/>
              <a:cs typeface="Calibri"/>
              <a:sym typeface="Calibri"/>
            </a:endParaRPr>
          </a:p>
          <a:p>
            <a:pPr marL="0" marR="0" lvl="2" indent="0" algn="just" rtl="0">
              <a:lnSpc>
                <a:spcPct val="100000"/>
              </a:lnSpc>
              <a:spcBef>
                <a:spcPts val="0"/>
              </a:spcBef>
              <a:spcAft>
                <a:spcPts val="0"/>
              </a:spcAft>
              <a:buNone/>
            </a:pPr>
            <a:r>
              <a:rPr lang="fr-FR" sz="1200" b="0" i="0" u="none" strike="noStrike" cap="none">
                <a:solidFill>
                  <a:schemeClr val="dk1"/>
                </a:solidFill>
                <a:latin typeface="Calibri"/>
                <a:ea typeface="Calibri"/>
                <a:cs typeface="Calibri"/>
                <a:sym typeface="Calibri"/>
              </a:rPr>
              <a:t>	 -Secteur de passage du BHNS qui a pour objectif de renforcer le report modal de la voiture vers le bus</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None/>
            </a:pPr>
            <a:r>
              <a:rPr lang="fr-FR" sz="1200" b="0" i="0" u="none" strike="noStrike" cap="none">
                <a:solidFill>
                  <a:schemeClr val="dk1"/>
                </a:solidFill>
                <a:latin typeface="Calibri"/>
                <a:ea typeface="Calibri"/>
                <a:cs typeface="Calibri"/>
                <a:sym typeface="Calibri"/>
              </a:rPr>
              <a:t>	- Passage de bus hybrides fonctionnant à l’électricité pour des vitesses inférieures à 10 km/h (en particulier lors de la phase arrêt démarrage aux stations du BHNS)</a:t>
            </a:r>
            <a:endParaRPr sz="14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Revêtement rond point du bourg vers rond point de pétureau (2019)</a:t>
            </a:r>
            <a:endParaRPr/>
          </a:p>
          <a:p>
            <a:pPr marL="285750" marR="0" lvl="0" indent="-2857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Mise en place de comptage  routiers pour étudier l’évolution du trafic</a:t>
            </a:r>
            <a:endParaRPr sz="1200" b="0" i="0" u="none" strike="noStrike" cap="none">
              <a:solidFill>
                <a:schemeClr val="dk1"/>
              </a:solidFill>
              <a:latin typeface="Calibri"/>
              <a:ea typeface="Calibri"/>
              <a:cs typeface="Calibri"/>
              <a:sym typeface="Calibri"/>
            </a:endParaRPr>
          </a:p>
          <a:p>
            <a:pPr marL="285750" marR="0" lvl="0" indent="-285750" algn="just"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Calibri"/>
                <a:ea typeface="Calibri"/>
                <a:cs typeface="Calibri"/>
                <a:sym typeface="Calibri"/>
              </a:rPr>
              <a:t>Aménagement cyclable évolutif en fonction du tracé du BHNS</a:t>
            </a: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759" name="Google Shape;759;p57"/>
          <p:cNvSpPr/>
          <p:nvPr/>
        </p:nvSpPr>
        <p:spPr>
          <a:xfrm>
            <a:off x="360363" y="1955800"/>
            <a:ext cx="5602287" cy="4209869"/>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Sur l’Avenue du Général de Gaulle à Soyaux, il est estimé que 533  personnes sont impactées par des dépassements de la norme réglementaire en matière de bruit sur 24 h.  Il n’y a pas de dépassements réglementaire la nuit</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Il y a  par ailleurs un établissements d’enseignement impacté sur ce périmètre : dépassement réglementaire sur 24 h &lt; 68 dB</a:t>
            </a:r>
            <a:endParaRPr sz="1400" b="0" i="0" u="none" strike="noStrike" cap="none">
              <a:solidFill>
                <a:srgbClr val="000000"/>
              </a:solidFill>
              <a:latin typeface="Arial"/>
              <a:ea typeface="Arial"/>
              <a:cs typeface="Arial"/>
              <a:sym typeface="Arial"/>
            </a:endParaRPr>
          </a:p>
          <a:p>
            <a:pPr marL="171450" marR="0" lvl="0" indent="-9525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graphicFrame>
        <p:nvGraphicFramePr>
          <p:cNvPr id="760" name="Google Shape;760;p57"/>
          <p:cNvGraphicFramePr/>
          <p:nvPr/>
        </p:nvGraphicFramePr>
        <p:xfrm>
          <a:off x="661988" y="2786063"/>
          <a:ext cx="3000000" cy="3000000"/>
        </p:xfrm>
        <a:graphic>
          <a:graphicData uri="http://schemas.openxmlformats.org/drawingml/2006/table">
            <a:tbl>
              <a:tblPr>
                <a:noFill/>
                <a:tableStyleId>{9EA4553E-74CA-458B-B315-DAD0A1C40A42}</a:tableStyleId>
              </a:tblPr>
              <a:tblGrid>
                <a:gridCol w="1606550"/>
                <a:gridCol w="615950"/>
                <a:gridCol w="657225"/>
                <a:gridCol w="644525"/>
                <a:gridCol w="501650"/>
                <a:gridCol w="501650"/>
                <a:gridCol w="490525"/>
              </a:tblGrid>
              <a:tr h="219075">
                <a:tc>
                  <a:txBody>
                    <a:bodyPr/>
                    <a:lstStyle/>
                    <a:p>
                      <a:pPr marL="844550" marR="0" lvl="0" indent="0" algn="ctr" rtl="0">
                        <a:lnSpc>
                          <a:spcPct val="110416"/>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6">
                  <a:txBody>
                    <a:bodyPr/>
                    <a:lstStyle/>
                    <a:p>
                      <a:pPr marL="844550" marR="0" lvl="0" indent="0" algn="ctr" rtl="0">
                        <a:lnSpc>
                          <a:spcPct val="110416"/>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Population impactée</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73075">
                <a:tc>
                  <a:txBody>
                    <a:bodyPr/>
                    <a:lstStyle/>
                    <a:p>
                      <a:pPr marL="14288" marR="0" lvl="0" indent="-14288" algn="ctr" rtl="0">
                        <a:lnSpc>
                          <a:spcPct val="110416"/>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14288" marR="0" lvl="0" indent="-14288" algn="ctr" rtl="0">
                        <a:lnSpc>
                          <a:spcPct val="110416"/>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[55-60[</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14583"/>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[60-65[</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14583"/>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[65-70[</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17750"/>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[70-75[</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10416"/>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&gt;=75</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10416"/>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&gt;=68</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0000"/>
                    </a:solidFill>
                  </a:tcPr>
                </a:tc>
              </a:tr>
              <a:tr h="282575">
                <a:tc>
                  <a:txBody>
                    <a:bodyPr/>
                    <a:lstStyle/>
                    <a:p>
                      <a:pPr marL="0" marR="0" lvl="0" indent="0" algn="ctr" rtl="0">
                        <a:lnSpc>
                          <a:spcPct val="107000"/>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Lden (indicateur 24h)</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118</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163</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615</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27</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0</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533</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0000"/>
                    </a:solidFill>
                  </a:tcPr>
                </a:tc>
              </a:tr>
              <a:tr h="234950">
                <a:tc>
                  <a:txBody>
                    <a:bodyPr/>
                    <a:lstStyle/>
                    <a:p>
                      <a:pPr marL="0" marR="0" lvl="0" indent="0" algn="ctr" rtl="0">
                        <a:lnSpc>
                          <a:spcPct val="107000"/>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Tranche décibels</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[50-55[</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[55-60[</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14583"/>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[60-65[</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14583"/>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[65-70[</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&gt;=70</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070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&gt;=62</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r>
              <a:tr h="234950">
                <a:tc>
                  <a:txBody>
                    <a:bodyPr/>
                    <a:lstStyle/>
                    <a:p>
                      <a:pPr marL="0" marR="0" lvl="0" indent="0" algn="ctr" rtl="0">
                        <a:lnSpc>
                          <a:spcPct val="107000"/>
                        </a:lnSpc>
                        <a:spcBef>
                          <a:spcPts val="0"/>
                        </a:spcBef>
                        <a:spcAft>
                          <a:spcPts val="0"/>
                        </a:spcAft>
                        <a:buClr>
                          <a:srgbClr val="000000"/>
                        </a:buClr>
                        <a:buSzPts val="1200"/>
                        <a:buFont typeface="Arial"/>
                        <a:buNone/>
                      </a:pPr>
                      <a:r>
                        <a:rPr lang="fr-FR" sz="1200" b="0" i="0" u="none" strike="noStrike" cap="none">
                          <a:solidFill>
                            <a:srgbClr val="000000"/>
                          </a:solidFill>
                          <a:latin typeface="Calibri"/>
                          <a:ea typeface="Calibri"/>
                          <a:cs typeface="Calibri"/>
                          <a:sym typeface="Calibri"/>
                        </a:rPr>
                        <a:t>Ln (indicateur nuit)</a:t>
                      </a:r>
                      <a:endParaRPr sz="1400" u="none" strike="noStrike" cap="none">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138</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607</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27</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0</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0</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c>
                  <a:txBody>
                    <a:bodyPr/>
                    <a:lstStyle/>
                    <a:p>
                      <a:pPr marL="0" marR="0" lvl="0" indent="0" algn="ctr" rtl="0">
                        <a:lnSpc>
                          <a:spcPct val="146300"/>
                        </a:lnSpc>
                        <a:spcBef>
                          <a:spcPts val="0"/>
                        </a:spcBef>
                        <a:spcAft>
                          <a:spcPts val="0"/>
                        </a:spcAft>
                        <a:buClr>
                          <a:srgbClr val="000000"/>
                        </a:buClr>
                        <a:buSzPts val="1000"/>
                        <a:buFont typeface="Arial"/>
                        <a:buNone/>
                      </a:pPr>
                      <a:r>
                        <a:rPr lang="fr-FR" sz="1000" b="0" i="0" u="none" strike="noStrike" cap="none">
                          <a:solidFill>
                            <a:srgbClr val="000000"/>
                          </a:solidFill>
                          <a:latin typeface="Calibri"/>
                          <a:ea typeface="Calibri"/>
                          <a:cs typeface="Calibri"/>
                          <a:sym typeface="Calibri"/>
                        </a:rPr>
                        <a:t>0</a:t>
                      </a:r>
                      <a:endParaRPr sz="1200" b="0" i="0" u="none" strike="noStrike" cap="none">
                        <a:solidFill>
                          <a:srgbClr val="000000"/>
                        </a:solidFill>
                        <a:latin typeface="Calibri"/>
                        <a:ea typeface="Calibri"/>
                        <a:cs typeface="Calibri"/>
                        <a:sym typeface="Calibri"/>
                      </a:endParaRPr>
                    </a:p>
                  </a:txBody>
                  <a:tcPr marL="25400" marR="25400"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EFF7"/>
                    </a:solidFill>
                  </a:tcPr>
                </a:tc>
              </a:tr>
            </a:tbl>
          </a:graphicData>
        </a:graphic>
      </p:graphicFrame>
      <p:sp>
        <p:nvSpPr>
          <p:cNvPr id="761" name="Google Shape;761;p57"/>
          <p:cNvSpPr/>
          <p:nvPr/>
        </p:nvSpPr>
        <p:spPr>
          <a:xfrm>
            <a:off x="6508750" y="752474"/>
            <a:ext cx="5080000" cy="311150"/>
          </a:xfrm>
          <a:prstGeom prst="roundRect">
            <a:avLst>
              <a:gd name="adj" fmla="val 16667"/>
            </a:avLst>
          </a:prstGeom>
          <a:solidFill>
            <a:srgbClr val="FFC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réalisées pour la réduction du bruit 2009-2017</a:t>
            </a:r>
            <a:endParaRPr sz="1400" b="0" i="0" u="none" strike="noStrike" cap="none">
              <a:solidFill>
                <a:srgbClr val="000000"/>
              </a:solidFill>
              <a:latin typeface="Arial"/>
              <a:ea typeface="Arial"/>
              <a:cs typeface="Arial"/>
              <a:sym typeface="Arial"/>
            </a:endParaRPr>
          </a:p>
        </p:txBody>
      </p:sp>
      <p:sp>
        <p:nvSpPr>
          <p:cNvPr id="762" name="Google Shape;762;p57"/>
          <p:cNvSpPr/>
          <p:nvPr/>
        </p:nvSpPr>
        <p:spPr>
          <a:xfrm>
            <a:off x="6590506" y="2641374"/>
            <a:ext cx="5080000" cy="303213"/>
          </a:xfrm>
          <a:prstGeom prst="roundRect">
            <a:avLst>
              <a:gd name="adj" fmla="val 16667"/>
            </a:avLst>
          </a:prstGeom>
          <a:solidFill>
            <a:schemeClr val="accent6"/>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Actions prévues pour la réduction du  bruit  2018-2023</a:t>
            </a:r>
            <a:endParaRPr sz="1200" b="0" i="0" u="none" strike="noStrike" cap="none">
              <a:solidFill>
                <a:schemeClr val="dk1"/>
              </a:solidFill>
              <a:latin typeface="Calibri"/>
              <a:ea typeface="Calibri"/>
              <a:cs typeface="Calibri"/>
              <a:sym typeface="Calibri"/>
            </a:endParaRPr>
          </a:p>
        </p:txBody>
      </p:sp>
      <p:sp>
        <p:nvSpPr>
          <p:cNvPr id="763" name="Google Shape;763;p57"/>
          <p:cNvSpPr/>
          <p:nvPr/>
        </p:nvSpPr>
        <p:spPr>
          <a:xfrm>
            <a:off x="652462" y="2342924"/>
            <a:ext cx="5018088" cy="298450"/>
          </a:xfrm>
          <a:prstGeom prst="roundRect">
            <a:avLst>
              <a:gd name="adj" fmla="val 16667"/>
            </a:avLst>
          </a:prstGeom>
          <a:solidFill>
            <a:srgbClr val="7030A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Sensibilité au bruit  de la population</a:t>
            </a:r>
            <a:endParaRPr sz="1400" b="0" i="0" u="none" strike="noStrike" cap="none">
              <a:solidFill>
                <a:srgbClr val="000000"/>
              </a:solidFill>
              <a:latin typeface="Arial"/>
              <a:ea typeface="Arial"/>
              <a:cs typeface="Arial"/>
              <a:sym typeface="Arial"/>
            </a:endParaRPr>
          </a:p>
        </p:txBody>
      </p:sp>
      <p:sp>
        <p:nvSpPr>
          <p:cNvPr id="764" name="Google Shape;764;p57"/>
          <p:cNvSpPr/>
          <p:nvPr/>
        </p:nvSpPr>
        <p:spPr>
          <a:xfrm>
            <a:off x="360363" y="575468"/>
            <a:ext cx="5602287" cy="1225551"/>
          </a:xfrm>
          <a:prstGeom prst="roundRect">
            <a:avLst>
              <a:gd name="adj" fmla="val 16667"/>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765" name="Google Shape;765;p57"/>
          <p:cNvSpPr/>
          <p:nvPr/>
        </p:nvSpPr>
        <p:spPr>
          <a:xfrm>
            <a:off x="571500" y="718343"/>
            <a:ext cx="5018088" cy="379412"/>
          </a:xfrm>
          <a:prstGeom prst="roundRect">
            <a:avLst>
              <a:gd name="adj" fmla="val 16667"/>
            </a:avLst>
          </a:prstGeom>
          <a:solidFill>
            <a:schemeClr val="accen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Calibri"/>
                <a:ea typeface="Calibri"/>
                <a:cs typeface="Calibri"/>
                <a:sym typeface="Calibri"/>
              </a:rPr>
              <a:t>Gestionnaires de voirie</a:t>
            </a:r>
            <a:endParaRPr sz="1400" b="0" i="0" u="none" strike="noStrike" cap="none">
              <a:solidFill>
                <a:srgbClr val="000000"/>
              </a:solidFill>
              <a:latin typeface="Arial"/>
              <a:ea typeface="Arial"/>
              <a:cs typeface="Arial"/>
              <a:sym typeface="Arial"/>
            </a:endParaRPr>
          </a:p>
        </p:txBody>
      </p:sp>
      <p:sp>
        <p:nvSpPr>
          <p:cNvPr id="766" name="Google Shape;766;p57"/>
          <p:cNvSpPr/>
          <p:nvPr/>
        </p:nvSpPr>
        <p:spPr>
          <a:xfrm>
            <a:off x="322263" y="96838"/>
            <a:ext cx="11679237" cy="347662"/>
          </a:xfrm>
          <a:prstGeom prst="roundRect">
            <a:avLst>
              <a:gd name="adj" fmla="val 16667"/>
            </a:avLst>
          </a:prstGeom>
          <a:solidFill>
            <a:srgbClr val="F7CAAC"/>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800"/>
              <a:buFont typeface="Arial"/>
              <a:buNone/>
            </a:pPr>
            <a:r>
              <a:rPr lang="fr-FR" sz="1800" b="0" i="0" u="none" strike="noStrike" cap="none">
                <a:solidFill>
                  <a:schemeClr val="dk1"/>
                </a:solidFill>
                <a:latin typeface="Calibri"/>
                <a:ea typeface="Calibri"/>
                <a:cs typeface="Calibri"/>
                <a:sym typeface="Calibri"/>
              </a:rPr>
              <a:t>Voie 30 : Avenue du Général de Gaulle (Soyaux)</a:t>
            </a:r>
            <a:endParaRPr sz="1400" b="0" i="0" u="none" strike="noStrike" cap="none">
              <a:solidFill>
                <a:srgbClr val="000000"/>
              </a:solidFill>
              <a:latin typeface="Arial"/>
              <a:ea typeface="Arial"/>
              <a:cs typeface="Arial"/>
              <a:sym typeface="Arial"/>
            </a:endParaRPr>
          </a:p>
        </p:txBody>
      </p:sp>
      <p:sp>
        <p:nvSpPr>
          <p:cNvPr id="767" name="Google Shape;767;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latin typeface="Calibri"/>
                <a:ea typeface="Calibri"/>
                <a:cs typeface="Calibri"/>
                <a:sym typeface="Calibri"/>
              </a:rPr>
              <a:t>45</a:t>
            </a:fld>
            <a:endParaRPr>
              <a:latin typeface="Calibri"/>
              <a:ea typeface="Calibri"/>
              <a:cs typeface="Calibri"/>
              <a:sym typeface="Calibri"/>
            </a:endParaRPr>
          </a:p>
        </p:txBody>
      </p:sp>
      <p:sp>
        <p:nvSpPr>
          <p:cNvPr id="768" name="Google Shape;768;p57"/>
          <p:cNvSpPr txBox="1"/>
          <p:nvPr/>
        </p:nvSpPr>
        <p:spPr>
          <a:xfrm>
            <a:off x="2745828" y="6370230"/>
            <a:ext cx="5864772" cy="365125"/>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769" name="Google Shape;769;p57"/>
          <p:cNvPicPr preferRelativeResize="0"/>
          <p:nvPr/>
        </p:nvPicPr>
        <p:blipFill rotWithShape="1">
          <a:blip r:embed="rId3">
            <a:alphaModFix/>
          </a:blip>
          <a:srcRect/>
          <a:stretch/>
        </p:blipFill>
        <p:spPr>
          <a:xfrm>
            <a:off x="682237" y="1170383"/>
            <a:ext cx="1162515" cy="55800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42"/>
          <p:cNvSpPr/>
          <p:nvPr/>
        </p:nvSpPr>
        <p:spPr>
          <a:xfrm>
            <a:off x="322076" y="1255222"/>
            <a:ext cx="11679552" cy="4579521"/>
          </a:xfrm>
          <a:prstGeom prst="roundRect">
            <a:avLst>
              <a:gd name="adj" fmla="val 16667"/>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Arial"/>
                <a:ea typeface="Arial"/>
                <a:cs typeface="Arial"/>
                <a:sym typeface="Arial"/>
              </a:rPr>
              <a:t>GrandAngoulême ne dispose pas de la compétence voirie, celles-ci étant principalement gérées par les communes.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Arial"/>
                <a:ea typeface="Arial"/>
                <a:cs typeface="Arial"/>
                <a:sym typeface="Arial"/>
              </a:rPr>
              <a:t>Cependant dans le cadre de ses autres compétences (développement économique, autorité organisatrice des transports), elle a la gestion relativement récente de voiries dites d’Intérêt Communautaire. Ces voiries ont été définies dans la délibération </a:t>
            </a:r>
            <a:r>
              <a:rPr lang="fr-FR" sz="1200" b="1" i="0" u="none" strike="noStrike" cap="none">
                <a:solidFill>
                  <a:schemeClr val="dk1"/>
                </a:solidFill>
                <a:latin typeface="Arial"/>
                <a:ea typeface="Arial"/>
                <a:cs typeface="Arial"/>
                <a:sym typeface="Arial"/>
              </a:rPr>
              <a:t>n° 2018.12.397  du 11 décembre 2018 en matière de création, aménagement et entretien de la voirie d'intérêt communautaire, et résultent principalement de la mise en œuvre du nouveau système de transports en commun Möbius et en particulier des 2 lignes de Bus à Haut Niveau de Service.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fr-FR" sz="1200" b="1" i="0" u="none" strike="noStrike" cap="none">
                <a:solidFill>
                  <a:schemeClr val="dk1"/>
                </a:solidFill>
                <a:latin typeface="Arial"/>
                <a:ea typeface="Arial"/>
                <a:cs typeface="Arial"/>
                <a:sym typeface="Arial"/>
              </a:rPr>
              <a:t>GrandAngoulême rappelle que cette délibération intervient après la date prévisionnelle d’approbation des Plans de Prévention du Bruit dans l’Environnement prévue par la directive Européenne prévue 18 juillet 2018 pour l’échéance 2018-2023 de la Directive Européenne. La politique issue de la mise en place du BHNS implique une rétrocession de certaines voiries des communes vers l’agglomération. Dans le cadre de l’échéance 2018-2023, les voiries concernées pour GrandAngoulême en matière de bruit sont représentées par :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fr-FR" sz="1200" b="1" i="1" u="none" strike="noStrike" cap="none">
                <a:solidFill>
                  <a:schemeClr val="dk1"/>
                </a:solidFill>
                <a:latin typeface="Arial"/>
                <a:ea typeface="Arial"/>
                <a:cs typeface="Arial"/>
                <a:sym typeface="Arial"/>
              </a:rPr>
              <a:t>- </a:t>
            </a:r>
            <a:r>
              <a:rPr lang="fr-FR" sz="1200" b="0" i="1" u="none" strike="noStrike" cap="none">
                <a:solidFill>
                  <a:schemeClr val="dk1"/>
                </a:solidFill>
                <a:latin typeface="Arial"/>
                <a:ea typeface="Arial"/>
                <a:cs typeface="Arial"/>
                <a:sym typeface="Arial"/>
              </a:rPr>
              <a:t> La rue de l’Arétier sur la Commune de Champniers et la Route de Paris à compter du n°9004 jusqu’à la rue de l’Aretier sur la Commune de Champniers ;</a:t>
            </a:r>
            <a:endParaRPr sz="14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000000"/>
              </a:buClr>
              <a:buSzPts val="1200"/>
              <a:buFont typeface="Arial"/>
              <a:buChar char="-"/>
            </a:pPr>
            <a:r>
              <a:rPr lang="fr-FR" sz="1200" b="0" i="1" u="none" strike="noStrike" cap="none">
                <a:solidFill>
                  <a:schemeClr val="dk1"/>
                </a:solidFill>
                <a:latin typeface="Arial"/>
                <a:ea typeface="Arial"/>
                <a:cs typeface="Arial"/>
                <a:sym typeface="Arial"/>
              </a:rPr>
              <a:t>L’Avenue du Marechal Juin sur la Commune de l’Isle d’Espagnac du giratoire de Tibhirine jusqu’au giratoire de Brébonzac (lequel est exclu) (commune de L’Isle d’Espagnac);</a:t>
            </a:r>
            <a:endParaRPr sz="14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000000"/>
              </a:buClr>
              <a:buSzPts val="1200"/>
              <a:buFont typeface="Arial"/>
              <a:buChar char="-"/>
            </a:pPr>
            <a:r>
              <a:rPr lang="fr-FR" sz="1200" b="0" i="1" u="none" strike="noStrike" cap="none">
                <a:solidFill>
                  <a:schemeClr val="dk1"/>
                </a:solidFill>
                <a:latin typeface="Arial"/>
                <a:ea typeface="Arial"/>
                <a:cs typeface="Arial"/>
                <a:sym typeface="Arial"/>
              </a:rPr>
              <a:t>Une portion de l’Avenue Gambetta (commune d’Angoulême)</a:t>
            </a:r>
            <a:endParaRPr sz="14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000000"/>
              </a:buClr>
              <a:buSzPts val="1200"/>
              <a:buFont typeface="Arial"/>
              <a:buChar char="-"/>
            </a:pPr>
            <a:r>
              <a:rPr lang="fr-FR" sz="1200" b="0" i="1" u="none" strike="noStrike" cap="none">
                <a:solidFill>
                  <a:schemeClr val="dk1"/>
                </a:solidFill>
                <a:latin typeface="Arial"/>
                <a:ea typeface="Arial"/>
                <a:cs typeface="Arial"/>
                <a:sym typeface="Arial"/>
              </a:rPr>
              <a:t>l’avenue du Maréchal de Lattre de Tassigny qui va du giratoire de la Madeleine non compris, jusqu’au giratoire non compris (traité dans le PEM GARE) avec la rue Pierre Sémard, (commune d’Angoulême)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fr-FR" sz="1200" b="0" i="1" u="none" strike="noStrike" cap="none">
                <a:solidFill>
                  <a:schemeClr val="dk1"/>
                </a:solidFill>
                <a:latin typeface="Arial"/>
                <a:ea typeface="Arial"/>
                <a:cs typeface="Arial"/>
                <a:sym typeface="Arial"/>
              </a:rPr>
              <a:t>-  rue de Bordeaux : du carrefour avec l'avenue du Président Wilson jusqu'au carrefour giratoire de Girac (rond-point non compris) - (commune d’Angoulême)</a:t>
            </a:r>
            <a:endParaRPr sz="1200" b="0" i="1" u="none" strike="noStrike" cap="none">
              <a:solidFill>
                <a:schemeClr val="dk1"/>
              </a:solidFill>
              <a:latin typeface="Arial"/>
              <a:ea typeface="Arial"/>
              <a:cs typeface="Arial"/>
              <a:sym typeface="Arial"/>
            </a:endParaRPr>
          </a:p>
        </p:txBody>
      </p:sp>
      <p:sp>
        <p:nvSpPr>
          <p:cNvPr id="152" name="Google Shape;152;p42"/>
          <p:cNvSpPr/>
          <p:nvPr/>
        </p:nvSpPr>
        <p:spPr>
          <a:xfrm>
            <a:off x="588874" y="1470753"/>
            <a:ext cx="5018851" cy="378695"/>
          </a:xfrm>
          <a:prstGeom prst="roundRect">
            <a:avLst>
              <a:gd name="adj" fmla="val 16667"/>
            </a:avLst>
          </a:prstGeom>
          <a:solidFill>
            <a:schemeClr val="accen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Arial"/>
                <a:ea typeface="Arial"/>
                <a:cs typeface="Arial"/>
                <a:sym typeface="Arial"/>
              </a:rPr>
              <a:t>Historique de la gestion de voirie</a:t>
            </a:r>
            <a:endParaRPr sz="1400" b="0" i="0" u="none" strike="noStrike" cap="none">
              <a:solidFill>
                <a:schemeClr val="dk1"/>
              </a:solidFill>
              <a:latin typeface="Arial"/>
              <a:ea typeface="Arial"/>
              <a:cs typeface="Arial"/>
              <a:sym typeface="Arial"/>
            </a:endParaRPr>
          </a:p>
        </p:txBody>
      </p:sp>
      <p:sp>
        <p:nvSpPr>
          <p:cNvPr id="153" name="Google Shape;153;p42"/>
          <p:cNvSpPr/>
          <p:nvPr/>
        </p:nvSpPr>
        <p:spPr>
          <a:xfrm>
            <a:off x="322076" y="96197"/>
            <a:ext cx="11679552" cy="348844"/>
          </a:xfrm>
          <a:prstGeom prst="roundRect">
            <a:avLst>
              <a:gd name="adj" fmla="val 16667"/>
            </a:avLst>
          </a:prstGeom>
          <a:solidFill>
            <a:srgbClr val="F7CAAC"/>
          </a:solidFill>
          <a:ln w="25400" cap="flat" cmpd="sng">
            <a:solidFill>
              <a:srgbClr val="42719B"/>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Arial"/>
                <a:ea typeface="Arial"/>
                <a:cs typeface="Arial"/>
                <a:sym typeface="Arial"/>
              </a:rPr>
              <a:t>Principe d’actions de GrandAngoulême pour la prévention du bruit dans l’environnement </a:t>
            </a:r>
            <a:endParaRPr sz="1400" b="0" i="0" u="none" strike="noStrike" cap="none">
              <a:solidFill>
                <a:schemeClr val="dk1"/>
              </a:solidFill>
              <a:latin typeface="Arial"/>
              <a:ea typeface="Arial"/>
              <a:cs typeface="Arial"/>
              <a:sym typeface="Arial"/>
            </a:endParaRPr>
          </a:p>
        </p:txBody>
      </p:sp>
      <p:sp>
        <p:nvSpPr>
          <p:cNvPr id="154" name="Google Shape;154;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5</a:t>
            </a:fld>
            <a:endParaRPr/>
          </a:p>
        </p:txBody>
      </p:sp>
      <p:sp>
        <p:nvSpPr>
          <p:cNvPr id="155" name="Google Shape;155;p42"/>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pic>
        <p:nvPicPr>
          <p:cNvPr id="156" name="Google Shape;156;p42"/>
          <p:cNvPicPr preferRelativeResize="0"/>
          <p:nvPr/>
        </p:nvPicPr>
        <p:blipFill rotWithShape="1">
          <a:blip r:embed="rId3">
            <a:alphaModFix/>
          </a:blip>
          <a:srcRect/>
          <a:stretch/>
        </p:blipFill>
        <p:spPr>
          <a:xfrm>
            <a:off x="9646922" y="534345"/>
            <a:ext cx="1961606" cy="69684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43"/>
          <p:cNvSpPr/>
          <p:nvPr/>
        </p:nvSpPr>
        <p:spPr>
          <a:xfrm>
            <a:off x="225966" y="874120"/>
            <a:ext cx="11759847" cy="5482229"/>
          </a:xfrm>
          <a:prstGeom prst="roundRect">
            <a:avLst>
              <a:gd name="adj" fmla="val 16667"/>
            </a:avLst>
          </a:prstGeom>
          <a:solidFill>
            <a:schemeClr val="lt1"/>
          </a:solidFill>
          <a:ln w="9525" cap="flat" cmpd="sng">
            <a:solidFill>
              <a:srgbClr val="FFBE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1" indent="0" algn="l" rtl="0">
              <a:lnSpc>
                <a:spcPct val="100000"/>
              </a:lnSpc>
              <a:spcBef>
                <a:spcPts val="0"/>
              </a:spcBef>
              <a:spcAft>
                <a:spcPts val="0"/>
              </a:spcAft>
              <a:buClr>
                <a:srgbClr val="000000"/>
              </a:buClr>
              <a:buSzPts val="1200"/>
              <a:buFont typeface="Arial"/>
              <a:buNone/>
            </a:pPr>
            <a:r>
              <a:rPr lang="fr-FR" sz="1200" b="0" i="0" u="none" strike="noStrike" cap="none">
                <a:solidFill>
                  <a:schemeClr val="dk1"/>
                </a:solidFill>
                <a:latin typeface="Arial"/>
                <a:ea typeface="Arial"/>
                <a:cs typeface="Arial"/>
                <a:sym typeface="Arial"/>
              </a:rPr>
              <a:t>Mise en place des services à la mobilité Möbius en 2018-2019 avec effectivité au 2</a:t>
            </a:r>
            <a:r>
              <a:rPr lang="fr-FR" sz="1200" b="0" i="0" u="none" strike="noStrike" cap="none" baseline="30000">
                <a:solidFill>
                  <a:schemeClr val="dk1"/>
                </a:solidFill>
                <a:latin typeface="Arial"/>
                <a:ea typeface="Arial"/>
                <a:cs typeface="Arial"/>
                <a:sym typeface="Arial"/>
              </a:rPr>
              <a:t>r</a:t>
            </a:r>
            <a:r>
              <a:rPr lang="fr-FR" sz="1200" b="0" i="0" u="none" strike="noStrike" cap="none">
                <a:solidFill>
                  <a:schemeClr val="dk1"/>
                </a:solidFill>
                <a:latin typeface="Arial"/>
                <a:ea typeface="Arial"/>
                <a:cs typeface="Arial"/>
                <a:sym typeface="Arial"/>
              </a:rPr>
              <a:t> septembre 2019. Objectif de diminuer le trafic, notamment à destination du centre ville d’Angoulême,  sur et à proximité des axes principaux de l’agglomération et avec pour corollaire l’objectif de réduire l’impact sonore du trafic routier.</a:t>
            </a:r>
            <a:endParaRPr sz="1400" b="0" i="0" u="none" strike="noStrike" cap="none">
              <a:solidFill>
                <a:srgbClr val="000000"/>
              </a:solidFill>
              <a:latin typeface="Arial"/>
              <a:ea typeface="Arial"/>
              <a:cs typeface="Arial"/>
              <a:sym typeface="Arial"/>
            </a:endParaRPr>
          </a:p>
          <a:p>
            <a:pPr marL="628650" marR="0" lvl="1"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Arial"/>
                <a:ea typeface="Arial"/>
                <a:cs typeface="Arial"/>
                <a:sym typeface="Arial"/>
              </a:rPr>
              <a:t>mise en place des lignes BHNS au </a:t>
            </a:r>
            <a:r>
              <a:rPr lang="fr-FR" sz="1200" b="0" i="0" u="none" strike="noStrike" cap="none" baseline="30000">
                <a:solidFill>
                  <a:schemeClr val="dk1"/>
                </a:solidFill>
                <a:latin typeface="Arial"/>
                <a:ea typeface="Arial"/>
                <a:cs typeface="Arial"/>
                <a:sym typeface="Arial"/>
              </a:rPr>
              <a:t>2r</a:t>
            </a:r>
            <a:r>
              <a:rPr lang="fr-FR" sz="1200" b="0" i="0" u="none" strike="noStrike" cap="none">
                <a:solidFill>
                  <a:schemeClr val="dk1"/>
                </a:solidFill>
                <a:latin typeface="Arial"/>
                <a:ea typeface="Arial"/>
                <a:cs typeface="Arial"/>
                <a:sym typeface="Arial"/>
              </a:rPr>
              <a:t> septembre 2019 sur des voies concernées par la réglementation Bruit : rue Bordeaux avec réfection de chaussée, Avenue Gambetta, Avenue Maréchal de Lattre de Tassigny avec réfection de chaussée, avenue Maréchal Juin, Avenue du Général de Gaulle à Soyaux. Lignes fonctionnant avec 26 bus hybrides fonctionnant à l’électricité pour des vitesses inférieures à 10 km/h (en particulier lors de la phase arrêt démarrage au stations du BHNS) n’émettant pas de bruit et limitant les émissions atmosphériques polluantes </a:t>
            </a:r>
            <a:endParaRPr sz="1400" b="0" i="0" u="none" strike="noStrike" cap="none">
              <a:solidFill>
                <a:srgbClr val="000000"/>
              </a:solidFill>
              <a:latin typeface="Arial"/>
              <a:ea typeface="Arial"/>
              <a:cs typeface="Arial"/>
              <a:sym typeface="Arial"/>
            </a:endParaRPr>
          </a:p>
          <a:p>
            <a:pPr marL="628650" marR="0" lvl="1"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Arial"/>
                <a:ea typeface="Arial"/>
                <a:cs typeface="Arial"/>
                <a:sym typeface="Arial"/>
              </a:rPr>
              <a:t>réorganisation des lignes de transport en commun autour de 2 lignes BHNS pour faciliter le report modal</a:t>
            </a:r>
            <a:endParaRPr sz="1400" b="0" i="0" u="none" strike="noStrike" cap="none">
              <a:solidFill>
                <a:srgbClr val="000000"/>
              </a:solidFill>
              <a:latin typeface="Arial"/>
              <a:ea typeface="Arial"/>
              <a:cs typeface="Arial"/>
              <a:sym typeface="Arial"/>
            </a:endParaRPr>
          </a:p>
          <a:p>
            <a:pPr marL="628650" marR="0" lvl="1"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Arial"/>
                <a:ea typeface="Arial"/>
                <a:cs typeface="Arial"/>
                <a:sym typeface="Arial"/>
              </a:rPr>
              <a:t>Développement depuis 2014  du service de location de vélo Mobilicycle (540 vélos en location en 2019) </a:t>
            </a:r>
            <a:endParaRPr sz="1400" b="0" i="0" u="none" strike="noStrike" cap="none">
              <a:solidFill>
                <a:srgbClr val="000000"/>
              </a:solidFill>
              <a:latin typeface="Arial"/>
              <a:ea typeface="Arial"/>
              <a:cs typeface="Arial"/>
              <a:sym typeface="Arial"/>
            </a:endParaRPr>
          </a:p>
          <a:p>
            <a:pPr marL="628650" marR="0" lvl="1"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Arial"/>
                <a:ea typeface="Arial"/>
                <a:cs typeface="Arial"/>
                <a:sym typeface="Arial"/>
              </a:rPr>
              <a:t>Etablissement de conventions Plan de Déplacements d’Entreprises depuis pour encourager des pratiques alternatives à la voitures pour le déplacement domicile travail des salariés et accompagnement depuis 2019 d’une dizaine de nouveaux établissements dans leurs systèmes de management de la mobilité</a:t>
            </a:r>
            <a:endParaRPr sz="1400" b="0" i="0" u="none" strike="noStrike" cap="none">
              <a:solidFill>
                <a:srgbClr val="000000"/>
              </a:solidFill>
              <a:latin typeface="Arial"/>
              <a:ea typeface="Arial"/>
              <a:cs typeface="Arial"/>
              <a:sym typeface="Arial"/>
            </a:endParaRPr>
          </a:p>
          <a:p>
            <a:pPr marL="628650" marR="0" lvl="1"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Arial"/>
                <a:ea typeface="Arial"/>
                <a:cs typeface="Arial"/>
                <a:sym typeface="Arial"/>
              </a:rPr>
              <a:t>Aménagement de parkings relais à proximité des linéaires concernés par la réglementation sur le bruit (P+R Girac / ZI 3 / Espace Carat) afin de favoriser le report modal et diminuer le trafic sur les pénétrantes vers le centre ville d’Angoulême</a:t>
            </a:r>
            <a:endParaRPr sz="1400" b="0" i="0" u="none" strike="noStrike" cap="none">
              <a:solidFill>
                <a:srgbClr val="000000"/>
              </a:solidFill>
              <a:latin typeface="Arial"/>
              <a:ea typeface="Arial"/>
              <a:cs typeface="Arial"/>
              <a:sym typeface="Arial"/>
            </a:endParaRPr>
          </a:p>
          <a:p>
            <a:pPr marL="628650" marR="0" lvl="1"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Arial"/>
                <a:ea typeface="Arial"/>
                <a:cs typeface="Arial"/>
                <a:sym typeface="Arial"/>
              </a:rPr>
              <a:t>Elaboration en 2016 d’un Schéma directeur cyclable visant à définir les axes principaux de développement du vélo utilitaire. Constitution d’un fonds de concours d’accompagnement des projets  cyclables des communes et premiers aménagements réalisés le long des voiries BHNS</a:t>
            </a:r>
            <a:endParaRPr sz="1400" b="0" i="0" u="none" strike="noStrike" cap="none">
              <a:solidFill>
                <a:srgbClr val="000000"/>
              </a:solidFill>
              <a:latin typeface="Arial"/>
              <a:ea typeface="Arial"/>
              <a:cs typeface="Arial"/>
              <a:sym typeface="Arial"/>
            </a:endParaRPr>
          </a:p>
          <a:p>
            <a:pPr marL="628650" marR="0" lvl="1"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Arial"/>
                <a:ea typeface="Arial"/>
                <a:cs typeface="Arial"/>
                <a:sym typeface="Arial"/>
              </a:rPr>
              <a:t>Prise en compte du Bruit dans le PLUi 16 communes adopté </a:t>
            </a:r>
            <a:r>
              <a:rPr lang="fr-FR" sz="1200">
                <a:solidFill>
                  <a:schemeClr val="dk1"/>
                </a:solidFill>
              </a:rPr>
              <a:t>fin </a:t>
            </a:r>
            <a:r>
              <a:rPr lang="fr-FR" sz="1200" b="0" i="0" u="none" strike="noStrike" cap="none">
                <a:solidFill>
                  <a:schemeClr val="dk1"/>
                </a:solidFill>
                <a:latin typeface="Arial"/>
                <a:ea typeface="Arial"/>
                <a:cs typeface="Arial"/>
                <a:sym typeface="Arial"/>
              </a:rPr>
              <a:t>2019 : Rappel du classement sonore des voiries imposant des règles d’insonorisation minimale des nouvelles constructions</a:t>
            </a:r>
            <a:endParaRPr/>
          </a:p>
          <a:p>
            <a:pPr marL="628650" marR="0" lvl="1"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Arial"/>
                <a:ea typeface="Arial"/>
                <a:cs typeface="Arial"/>
                <a:sym typeface="Arial"/>
              </a:rPr>
              <a:t>Aménagement du  Pôle d’échange Multimodal de la gare d’Angoulême : Parvis Est : Priorisation pour les bus, aménagements cyclables</a:t>
            </a:r>
            <a:endParaRPr/>
          </a:p>
          <a:p>
            <a:pPr marL="628650" marR="0" lvl="1"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Arial"/>
                <a:ea typeface="Arial"/>
                <a:cs typeface="Arial"/>
                <a:sym typeface="Arial"/>
              </a:rPr>
              <a:t>Finalisation des aménagements pour la tranche n° 2 du BHNS </a:t>
            </a:r>
            <a:endParaRPr sz="1200" b="0" i="0" u="none" strike="noStrike" cap="none">
              <a:solidFill>
                <a:srgbClr val="000000"/>
              </a:solidFill>
              <a:latin typeface="Arial"/>
              <a:ea typeface="Arial"/>
              <a:cs typeface="Arial"/>
              <a:sym typeface="Arial"/>
            </a:endParaRPr>
          </a:p>
          <a:p>
            <a:pPr marL="628650" marR="0" lvl="1" indent="-171450" algn="l" rtl="0">
              <a:lnSpc>
                <a:spcPct val="100000"/>
              </a:lnSpc>
              <a:spcBef>
                <a:spcPts val="0"/>
              </a:spcBef>
              <a:spcAft>
                <a:spcPts val="0"/>
              </a:spcAft>
              <a:buClr>
                <a:srgbClr val="000000"/>
              </a:buClr>
              <a:buSzPts val="1200"/>
              <a:buFont typeface="Arial"/>
              <a:buChar char="-"/>
            </a:pPr>
            <a:r>
              <a:rPr lang="fr-FR" sz="1200" b="0" i="0" u="none" strike="noStrike" cap="none">
                <a:solidFill>
                  <a:schemeClr val="dk1"/>
                </a:solidFill>
                <a:latin typeface="Arial"/>
                <a:ea typeface="Arial"/>
                <a:cs typeface="Arial"/>
                <a:sym typeface="Arial"/>
              </a:rPr>
              <a:t>Projets d’aménagement de la Rue de l’Arêtier sur la commune de Champniers</a:t>
            </a:r>
            <a:endParaRPr/>
          </a:p>
          <a:p>
            <a:pPr marL="628650" marR="0" lvl="1" indent="-9525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162" name="Google Shape;162;p43"/>
          <p:cNvSpPr/>
          <p:nvPr/>
        </p:nvSpPr>
        <p:spPr>
          <a:xfrm>
            <a:off x="671743" y="874119"/>
            <a:ext cx="8594177" cy="475710"/>
          </a:xfrm>
          <a:prstGeom prst="roundRect">
            <a:avLst>
              <a:gd name="adj" fmla="val 16667"/>
            </a:avLst>
          </a:prstGeom>
          <a:solidFill>
            <a:srgbClr val="FFC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Arial"/>
                <a:ea typeface="Arial"/>
                <a:cs typeface="Arial"/>
                <a:sym typeface="Arial"/>
              </a:rPr>
              <a:t>Actions générales réalisées  par  GrandAngoulême pour la prévention et la réduction du bruit sur la période 2018-2023</a:t>
            </a:r>
            <a:endParaRPr sz="1400" b="0" i="0" u="none" strike="noStrike" cap="none">
              <a:solidFill>
                <a:schemeClr val="dk1"/>
              </a:solidFill>
              <a:latin typeface="Arial"/>
              <a:ea typeface="Arial"/>
              <a:cs typeface="Arial"/>
              <a:sym typeface="Arial"/>
            </a:endParaRPr>
          </a:p>
        </p:txBody>
      </p:sp>
      <p:sp>
        <p:nvSpPr>
          <p:cNvPr id="163" name="Google Shape;163;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6</a:t>
            </a:fld>
            <a:endParaRPr/>
          </a:p>
        </p:txBody>
      </p:sp>
      <p:pic>
        <p:nvPicPr>
          <p:cNvPr id="164" name="Google Shape;164;p43"/>
          <p:cNvPicPr preferRelativeResize="0"/>
          <p:nvPr/>
        </p:nvPicPr>
        <p:blipFill rotWithShape="1">
          <a:blip r:embed="rId3">
            <a:alphaModFix/>
          </a:blip>
          <a:srcRect/>
          <a:stretch/>
        </p:blipFill>
        <p:spPr>
          <a:xfrm>
            <a:off x="9855926" y="87600"/>
            <a:ext cx="1961606" cy="696846"/>
          </a:xfrm>
          <a:prstGeom prst="rect">
            <a:avLst/>
          </a:prstGeom>
          <a:noFill/>
          <a:ln>
            <a:noFill/>
          </a:ln>
        </p:spPr>
      </p:pic>
      <p:sp>
        <p:nvSpPr>
          <p:cNvPr id="165" name="Google Shape;165;p43"/>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4"/>
          <p:cNvSpPr/>
          <p:nvPr/>
        </p:nvSpPr>
        <p:spPr>
          <a:xfrm>
            <a:off x="6384295" y="2014678"/>
            <a:ext cx="5617333" cy="3291840"/>
          </a:xfrm>
          <a:prstGeom prst="roundRect">
            <a:avLst>
              <a:gd name="adj" fmla="val 16667"/>
            </a:avLst>
          </a:prstGeom>
          <a:solidFill>
            <a:schemeClr val="accent2"/>
          </a:solidFill>
          <a:ln w="9525"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400" b="1" i="0" u="none" strike="noStrike" cap="none">
                <a:solidFill>
                  <a:schemeClr val="lt1"/>
                </a:solidFill>
                <a:latin typeface="Calibri"/>
                <a:ea typeface="Calibri"/>
                <a:cs typeface="Calibri"/>
                <a:sym typeface="Calibri"/>
              </a:rPr>
              <a:t>ACTIONS CURATIVES MISES EN OEUVRE</a:t>
            </a:r>
            <a:endParaRPr sz="1400" b="1" i="0"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a:p>
            <a:pPr marL="171450" marR="0" lvl="0" indent="-171450" algn="l" rtl="0">
              <a:lnSpc>
                <a:spcPct val="100000"/>
              </a:lnSpc>
              <a:spcBef>
                <a:spcPts val="0"/>
              </a:spcBef>
              <a:spcAft>
                <a:spcPts val="0"/>
              </a:spcAft>
              <a:buClr>
                <a:srgbClr val="000000"/>
              </a:buClr>
              <a:buSzPts val="1400"/>
              <a:buFont typeface="Arial"/>
              <a:buChar char="-"/>
            </a:pPr>
            <a:r>
              <a:rPr lang="fr-FR" sz="1400" b="0" i="0" u="none" strike="noStrike" cap="none">
                <a:solidFill>
                  <a:schemeClr val="dk1"/>
                </a:solidFill>
                <a:latin typeface="Calibri"/>
                <a:ea typeface="Calibri"/>
                <a:cs typeface="Calibri"/>
                <a:sym typeface="Calibri"/>
              </a:rPr>
              <a:t>Aménagement de voirie : limiter la propagation du bruit en mettant en œuvre une réflexion sur l’installation de traitements acoustiques en réfection de chaussée; </a:t>
            </a:r>
            <a:endParaRPr sz="1400" b="0" i="0" u="none" strike="noStrike" cap="none">
              <a:solidFill>
                <a:srgbClr val="000000"/>
              </a:solidFill>
              <a:latin typeface="Arial"/>
              <a:ea typeface="Arial"/>
              <a:cs typeface="Arial"/>
              <a:sym typeface="Arial"/>
            </a:endParaRPr>
          </a:p>
          <a:p>
            <a:pPr marL="171450" marR="0" lvl="0" indent="-8255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a:p>
            <a:pPr marL="171450" marR="0" lvl="0" indent="-171450" algn="l" rtl="0">
              <a:lnSpc>
                <a:spcPct val="100000"/>
              </a:lnSpc>
              <a:spcBef>
                <a:spcPts val="0"/>
              </a:spcBef>
              <a:spcAft>
                <a:spcPts val="0"/>
              </a:spcAft>
              <a:buClr>
                <a:srgbClr val="000000"/>
              </a:buClr>
              <a:buSzPts val="1400"/>
              <a:buFont typeface="Arial"/>
              <a:buChar char="-"/>
            </a:pPr>
            <a:r>
              <a:rPr lang="fr-FR" sz="1400" b="0" i="0" u="none" strike="noStrike" cap="none">
                <a:solidFill>
                  <a:schemeClr val="dk1"/>
                </a:solidFill>
                <a:latin typeface="Calibri"/>
                <a:ea typeface="Calibri"/>
                <a:cs typeface="Calibri"/>
                <a:sym typeface="Calibri"/>
              </a:rPr>
              <a:t>Patrimoine et protection des usagers exposés : recherche de fond pour la mise en œuvre de projets d’insonorisation, barrière physique, de protection collectives, pour traiter les points noirs de bruit routier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 </a:t>
            </a:r>
            <a:endParaRPr sz="1400" b="0" i="0" u="none" strike="noStrike" cap="none">
              <a:solidFill>
                <a:schemeClr val="dk1"/>
              </a:solidFill>
              <a:latin typeface="Calibri"/>
              <a:ea typeface="Calibri"/>
              <a:cs typeface="Calibri"/>
              <a:sym typeface="Calibri"/>
            </a:endParaRPr>
          </a:p>
          <a:p>
            <a:pPr marL="171450" marR="0" lvl="0" indent="-171450" algn="l" rtl="0">
              <a:lnSpc>
                <a:spcPct val="100000"/>
              </a:lnSpc>
              <a:spcBef>
                <a:spcPts val="0"/>
              </a:spcBef>
              <a:spcAft>
                <a:spcPts val="0"/>
              </a:spcAft>
              <a:buClr>
                <a:srgbClr val="000000"/>
              </a:buClr>
              <a:buSzPts val="1400"/>
              <a:buFont typeface="Arial"/>
              <a:buChar char="-"/>
            </a:pPr>
            <a:r>
              <a:rPr lang="fr-FR" sz="1400" b="0" i="0" u="none" strike="noStrike" cap="none">
                <a:solidFill>
                  <a:schemeClr val="dk1"/>
                </a:solidFill>
                <a:latin typeface="Calibri"/>
                <a:ea typeface="Calibri"/>
                <a:cs typeface="Calibri"/>
                <a:sym typeface="Calibri"/>
              </a:rPr>
              <a:t> Réflexion sur la définition de zones calmes ;</a:t>
            </a:r>
            <a:endParaRPr sz="1400" b="0" i="0" u="none" strike="noStrike" cap="none">
              <a:solidFill>
                <a:srgbClr val="000000"/>
              </a:solidFill>
              <a:latin typeface="Arial"/>
              <a:ea typeface="Arial"/>
              <a:cs typeface="Arial"/>
              <a:sym typeface="Arial"/>
            </a:endParaRPr>
          </a:p>
          <a:p>
            <a:pPr marL="171450" marR="0" lvl="0" indent="-8255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171" name="Google Shape;171;p44"/>
          <p:cNvSpPr/>
          <p:nvPr/>
        </p:nvSpPr>
        <p:spPr>
          <a:xfrm>
            <a:off x="230636" y="600356"/>
            <a:ext cx="5602310" cy="5687233"/>
          </a:xfrm>
          <a:prstGeom prst="roundRect">
            <a:avLst>
              <a:gd name="adj" fmla="val 16667"/>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fr-FR" sz="1400" b="1" i="0" u="none" strike="noStrike" cap="none">
                <a:solidFill>
                  <a:schemeClr val="lt1"/>
                </a:solidFill>
                <a:latin typeface="Calibri"/>
                <a:ea typeface="Calibri"/>
                <a:cs typeface="Calibri"/>
                <a:sym typeface="Calibri"/>
              </a:rPr>
              <a:t>LES ACTIONS DE PREVENTION MISES EN ŒUVRE POUR REDUIRE A LA SOURCE </a:t>
            </a:r>
            <a:endParaRPr sz="1400" b="1" i="0"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a:p>
            <a:pPr marL="171450" marR="0" lvl="0" indent="-171450" algn="l" rtl="0">
              <a:lnSpc>
                <a:spcPct val="100000"/>
              </a:lnSpc>
              <a:spcBef>
                <a:spcPts val="0"/>
              </a:spcBef>
              <a:spcAft>
                <a:spcPts val="0"/>
              </a:spcAft>
              <a:buClr>
                <a:srgbClr val="000000"/>
              </a:buClr>
              <a:buSzPts val="1400"/>
              <a:buFont typeface="Arial"/>
              <a:buChar char="-"/>
            </a:pPr>
            <a:r>
              <a:rPr lang="fr-FR" sz="1400" b="0" i="0" u="none" strike="noStrike" cap="none">
                <a:solidFill>
                  <a:schemeClr val="dk1"/>
                </a:solidFill>
                <a:latin typeface="Calibri"/>
                <a:ea typeface="Calibri"/>
                <a:cs typeface="Calibri"/>
                <a:sym typeface="Calibri"/>
              </a:rPr>
              <a:t>Réactualisation des comptages du trafic journalier TJMA des voiries cibles;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 - Aménagement de voirie :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Introduction du nouveau circuit de circulation de transport en commun BHNS (Bus à Haut Niveau de Services) dans l’objectif de développer en coordination avec le projet de réorganisation du réseau, deux lignes qui favorisent une desserte optimale de tout le territoire de l’agglomération d’Angoulême, alternatives aux véhicules routiers;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FR" sz="1400" b="0" i="0" u="none" strike="noStrike" cap="none">
                <a:solidFill>
                  <a:schemeClr val="dk1"/>
                </a:solidFill>
                <a:latin typeface="Calibri"/>
                <a:ea typeface="Calibri"/>
                <a:cs typeface="Calibri"/>
                <a:sym typeface="Calibri"/>
              </a:rPr>
              <a:t>Actions d’aménagement judicieux des voies pour la réduction de vitesse pour les véhicules (Limitation en Zone 30 km/h, plateaux surélevés, coussins berlinois…), création de nombreuses bandes cyclables ; Pour les ERP, réflexion sur la nécessité de mettre en place les arceaux vélos (pour favoriser cette mobilité) .</a:t>
            </a:r>
            <a:endParaRPr sz="1400" b="0" i="0" u="none" strike="noStrike" cap="none">
              <a:solidFill>
                <a:schemeClr val="dk1"/>
              </a:solidFill>
              <a:latin typeface="Calibri"/>
              <a:ea typeface="Calibri"/>
              <a:cs typeface="Calibri"/>
              <a:sym typeface="Calibri"/>
            </a:endParaRPr>
          </a:p>
          <a:p>
            <a:pPr marL="285750" marR="0" lvl="0" indent="-285750" algn="l" rtl="0">
              <a:lnSpc>
                <a:spcPct val="100000"/>
              </a:lnSpc>
              <a:spcBef>
                <a:spcPts val="0"/>
              </a:spcBef>
              <a:spcAft>
                <a:spcPts val="0"/>
              </a:spcAft>
              <a:buClr>
                <a:srgbClr val="000000"/>
              </a:buClr>
              <a:buSzPts val="1400"/>
              <a:buFont typeface="Arial"/>
              <a:buChar char="-"/>
            </a:pPr>
            <a:r>
              <a:rPr lang="fr-FR" sz="1400" b="0" i="0" u="none" strike="noStrike" cap="none">
                <a:solidFill>
                  <a:schemeClr val="dk1"/>
                </a:solidFill>
                <a:latin typeface="Calibri"/>
                <a:ea typeface="Calibri"/>
                <a:cs typeface="Calibri"/>
                <a:sym typeface="Calibri"/>
              </a:rPr>
              <a:t>Information et sensibilisation du territoire : actions d’informations et de sensibilisation des automobilistes dans l’objectif de favoriser un comportement ne générant pas de nuisances (services SCHSP et Police Municipale =&gt; Semaine de la mobilité, ateliers jeune public en deux-roues…); </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400"/>
              <a:buFont typeface="Arial"/>
              <a:buChar char="-"/>
            </a:pPr>
            <a:r>
              <a:rPr lang="fr-FR" sz="1400" b="0" i="0" u="none" strike="noStrike" cap="none">
                <a:solidFill>
                  <a:schemeClr val="dk1"/>
                </a:solidFill>
                <a:latin typeface="Calibri"/>
                <a:ea typeface="Calibri"/>
                <a:cs typeface="Calibri"/>
                <a:sym typeface="Calibri"/>
              </a:rPr>
              <a:t>Projet d’étude acoustique/thermique des futurs bâtiments en construction fonction de l’exposition ; </a:t>
            </a: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
        <p:nvSpPr>
          <p:cNvPr id="172" name="Google Shape;172;p44"/>
          <p:cNvSpPr/>
          <p:nvPr/>
        </p:nvSpPr>
        <p:spPr>
          <a:xfrm>
            <a:off x="322076" y="50191"/>
            <a:ext cx="11679552" cy="348844"/>
          </a:xfrm>
          <a:prstGeom prst="roundRect">
            <a:avLst>
              <a:gd name="adj" fmla="val 16667"/>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fr-FR" sz="1800" b="1" i="0" u="none" strike="noStrike" cap="none">
                <a:solidFill>
                  <a:schemeClr val="lt1"/>
                </a:solidFill>
                <a:latin typeface="Calibri"/>
                <a:ea typeface="Calibri"/>
                <a:cs typeface="Calibri"/>
                <a:sym typeface="Calibri"/>
              </a:rPr>
              <a:t>ACTIONS DE REDUCTION DES NUISANCES – Ville ANGOULEME</a:t>
            </a:r>
            <a:endParaRPr sz="1800" b="1" i="0" u="none" strike="noStrike" cap="none">
              <a:solidFill>
                <a:schemeClr val="lt1"/>
              </a:solidFill>
              <a:latin typeface="Calibri"/>
              <a:ea typeface="Calibri"/>
              <a:cs typeface="Calibri"/>
              <a:sym typeface="Calibri"/>
            </a:endParaRPr>
          </a:p>
        </p:txBody>
      </p:sp>
      <p:sp>
        <p:nvSpPr>
          <p:cNvPr id="173" name="Google Shape;173;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7</a:t>
            </a:fld>
            <a:endParaRPr/>
          </a:p>
        </p:txBody>
      </p:sp>
      <p:pic>
        <p:nvPicPr>
          <p:cNvPr id="174" name="Google Shape;174;p44"/>
          <p:cNvPicPr preferRelativeResize="0"/>
          <p:nvPr/>
        </p:nvPicPr>
        <p:blipFill rotWithShape="1">
          <a:blip r:embed="rId3">
            <a:alphaModFix/>
          </a:blip>
          <a:srcRect/>
          <a:stretch/>
        </p:blipFill>
        <p:spPr>
          <a:xfrm>
            <a:off x="10583091" y="488968"/>
            <a:ext cx="1028069" cy="1241924"/>
          </a:xfrm>
          <a:prstGeom prst="rect">
            <a:avLst/>
          </a:prstGeom>
          <a:noFill/>
          <a:ln>
            <a:noFill/>
          </a:ln>
        </p:spPr>
      </p:pic>
      <p:sp>
        <p:nvSpPr>
          <p:cNvPr id="175" name="Google Shape;175;p44"/>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45"/>
          <p:cNvSpPr txBox="1">
            <a:spLocks noGrp="1"/>
          </p:cNvSpPr>
          <p:nvPr>
            <p:ph type="title"/>
          </p:nvPr>
        </p:nvSpPr>
        <p:spPr>
          <a:xfrm>
            <a:off x="840559" y="2542903"/>
            <a:ext cx="10515600" cy="115742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SzPts val="6000"/>
              <a:buNone/>
            </a:pPr>
            <a:r>
              <a:rPr lang="fr-FR" sz="3200"/>
              <a:t>Les actions réalisées et prévues sur les voiries concernées par la Directive Européenne sur le Bruit</a:t>
            </a:r>
            <a:endParaRPr sz="3200"/>
          </a:p>
        </p:txBody>
      </p:sp>
      <p:sp>
        <p:nvSpPr>
          <p:cNvPr id="181" name="Google Shape;181;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8</a:t>
            </a:fld>
            <a:endParaRPr/>
          </a:p>
        </p:txBody>
      </p:sp>
      <p:sp>
        <p:nvSpPr>
          <p:cNvPr id="182" name="Google Shape;182;p45"/>
          <p:cNvSpPr txBox="1"/>
          <p:nvPr/>
        </p:nvSpPr>
        <p:spPr>
          <a:xfrm>
            <a:off x="3263462" y="6356350"/>
            <a:ext cx="5864772"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200" b="0" i="1" u="none" strike="noStrike" cap="none">
                <a:solidFill>
                  <a:srgbClr val="888888"/>
                </a:solidFill>
                <a:latin typeface="Calibri"/>
                <a:ea typeface="Calibri"/>
                <a:cs typeface="Calibri"/>
                <a:sym typeface="Calibri"/>
              </a:rPr>
              <a:t>PPBE sur la zone de GrandAngoulême – dossier de consultation du public – novembre 2019</a:t>
            </a:r>
            <a:endParaRPr sz="1200" b="0" i="1" u="none" strike="noStrike" cap="none">
              <a:solidFill>
                <a:srgbClr val="888888"/>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46"/>
          <p:cNvSpPr txBox="1"/>
          <p:nvPr/>
        </p:nvSpPr>
        <p:spPr>
          <a:xfrm>
            <a:off x="1123587" y="2830285"/>
            <a:ext cx="10515600" cy="630556"/>
          </a:xfrm>
          <a:prstGeom prst="rect">
            <a:avLst/>
          </a:prstGeom>
          <a:noFill/>
          <a:ln>
            <a:noFill/>
          </a:ln>
        </p:spPr>
        <p:txBody>
          <a:bodyPr spcFirstLastPara="1" wrap="square" lIns="91425" tIns="45700" rIns="91425" bIns="45700" anchor="b" anchorCtr="0">
            <a:normAutofit/>
          </a:bodyPr>
          <a:lstStyle/>
          <a:p>
            <a:pPr marL="0" marR="0" lvl="0" indent="0" algn="ctr" rtl="0">
              <a:lnSpc>
                <a:spcPct val="90000"/>
              </a:lnSpc>
              <a:spcBef>
                <a:spcPts val="0"/>
              </a:spcBef>
              <a:spcAft>
                <a:spcPts val="0"/>
              </a:spcAft>
              <a:buClr>
                <a:schemeClr val="dk1"/>
              </a:buClr>
              <a:buSzPts val="6000"/>
              <a:buFont typeface="Calibri"/>
              <a:buNone/>
            </a:pPr>
            <a:r>
              <a:rPr lang="fr-FR" sz="3200" b="0" i="0" u="none" strike="noStrike" cap="none">
                <a:solidFill>
                  <a:schemeClr val="dk1"/>
                </a:solidFill>
                <a:latin typeface="Calibri"/>
                <a:ea typeface="Calibri"/>
                <a:cs typeface="Calibri"/>
                <a:sym typeface="Calibri"/>
              </a:rPr>
              <a:t>Voiries sur la commune d’Angoulême</a:t>
            </a:r>
            <a:endParaRPr sz="3200" b="0" i="0" u="none" strike="noStrike" cap="none">
              <a:solidFill>
                <a:schemeClr val="dk1"/>
              </a:solidFill>
              <a:latin typeface="Calibri"/>
              <a:ea typeface="Calibri"/>
              <a:cs typeface="Calibri"/>
              <a:sym typeface="Calibri"/>
            </a:endParaRPr>
          </a:p>
        </p:txBody>
      </p:sp>
      <p:sp>
        <p:nvSpPr>
          <p:cNvPr id="188" name="Google Shape;188;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fr-FR"/>
              <a:t>9</a:t>
            </a:fld>
            <a:endParaRPr/>
          </a:p>
        </p:txBody>
      </p:sp>
    </p:spTree>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8634</Words>
  <Application>Microsoft Office PowerPoint</Application>
  <PresentationFormat>Personnalisé</PresentationFormat>
  <Paragraphs>1997</Paragraphs>
  <Slides>45</Slides>
  <Notes>45</Notes>
  <HiddenSlides>0</HiddenSlides>
  <MMClips>0</MMClips>
  <ScaleCrop>false</ScaleCrop>
  <HeadingPairs>
    <vt:vector size="4" baseType="variant">
      <vt:variant>
        <vt:lpstr>Thème</vt:lpstr>
      </vt:variant>
      <vt:variant>
        <vt:i4>1</vt:i4>
      </vt:variant>
      <vt:variant>
        <vt:lpstr>Titres des diapositives</vt:lpstr>
      </vt:variant>
      <vt:variant>
        <vt:i4>45</vt:i4>
      </vt:variant>
    </vt:vector>
  </HeadingPairs>
  <TitlesOfParts>
    <vt:vector size="46" baseType="lpstr">
      <vt:lpstr>Thème Office</vt:lpstr>
      <vt:lpstr>Plans de prévention du bruit dans l’environnement de la Communauté d’agglomération de GrandAngoulême et des communes d’Angoulême, Soyaux,  Gond-Pontouvre, Champniers, L’Isle d’Espagnac  Échéance 2018-2023 pour les voiries supportant un trafic journalier moyen de plus de 8200 véhicules / jour  Actions préventives et curatives réalisées ou prévues</vt:lpstr>
      <vt:lpstr>  Cartographie des voies communales et intercommunales  concernées par la Directive Européenne sur GrandAngoulême ………………………………………………………………………………….p2 Les politiques générales de GrandAngoulême et de la commune d’Angoulême visant à prévenir et réduire les nuisances sonores…………………………………………………  p 5 Les actions réalisées et prévues sur les voiries concernées par la Directive Européenne sur le Bruit………………………………………………………………………………… 8  Voiries sur la commune d’Angoulême…………………………………………….…………………...p 9 - Rue de Saintes ……………………………………………………………………………………………………p 10 - Rue de Bordeaux ………………………………………………………………………………………….…….P 11 - Boulevard du 8 mai 1945………………………………………………………………………………p 13 - Rue de Montmoreau …………………………………………………………………………………. p 14  Boulevard Churchill ……………………………………………………………………………………. P15 - Rue Saint Antoine ……………………………………………………………………………… …….. P 16 - Boulevard de Bretagne ………………………………………………………………………………..P 17 - Avenue des Maréchaux ……………………………………………………………………………… p 18 - Rue de Périgueux ………………………………………………………………………………………. p 19  - Rue de Navarre ……………………………………………………………………………………….… p 20 - Avenue du Maréchal de Lattre de Tassigny ……………………………………………… p 21 - Boulevard de la République …………………………………………………………………… ….p 22 - Boulevard Chabasse …………………………………………………………………………………… p 23 - Boulevard de Bury ……………………………………………………………………………………….P 24 - Voie de l’Europe ……………………………………………………………………………… …………p 25 - Rue de Limoges …………………………………………………………………………………………. p 26 - Avenue Gambetta ……………………………………………………………………………………… p 27 - Boulevard Thébaud ………………………………………………………………………………….. p 28 - Boulevard Poitou-Charentes ……………………………………………………………………… p 29 - Boulevard Jean XXIII …………………………………………………………………………………….p 30 - Boulevard Allende ………………………………………………………………………………………. P 31 - Boulevard d'Aquitaine ………………………………………………………………………………….p 32 - Rue Desfarges ……………………………………………………………………………………………. p 33 -  Boulevard Jean Monnet …………………………………………………………………………….. p 34 </vt:lpstr>
      <vt:lpstr>Présentation PowerPoint</vt:lpstr>
      <vt:lpstr>Les politiques générales de GrandAngoulême et de la commune d’Angoulême visant à prévenir et réduire les nuisances sonores</vt:lpstr>
      <vt:lpstr>Présentation PowerPoint</vt:lpstr>
      <vt:lpstr>Présentation PowerPoint</vt:lpstr>
      <vt:lpstr>Présentation PowerPoint</vt:lpstr>
      <vt:lpstr>Les actions réalisées et prévues sur les voiries concernées par la Directive Européenne sur le Bruit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Plans de prévention du bruit dans l’environnement de la Communauté d’agglomération de GrandAngoulême et des communes d’Angoulême, Soyaux,  Gond-Pontouvre, Champniers, L’Isle d’Espagnac  Échéance 2018-2023 pour les voiries supportant un trafic journalier moyen de plus de 8200 véhicules / jour  Actions préventives et curatives réalisées ou prévues</dc:title>
  <dc:creator>portable</dc:creator>
  <cp:lastModifiedBy>jyb</cp:lastModifiedBy>
  <cp:revision>1</cp:revision>
  <dcterms:created xsi:type="dcterms:W3CDTF">2019-09-18T06:44:47Z</dcterms:created>
  <dcterms:modified xsi:type="dcterms:W3CDTF">2019-12-23T14:27:11Z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1017468</vt:lpwstr>
  </property>
  <property fmtid="{D5CDD505-2E9C-101B-9397-08002B2CF9AE}" pid="3" name="NXPowerLiteSettings">
    <vt:lpwstr>F74006B004C800</vt:lpwstr>
  </property>
  <property fmtid="{D5CDD505-2E9C-101B-9397-08002B2CF9AE}" pid="4" name="NXPowerLiteVersion">
    <vt:lpwstr>S6.2.15</vt:lpwstr>
  </property>
</Properties>
</file>